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77" r:id="rId3"/>
    <p:sldId id="281" r:id="rId4"/>
    <p:sldId id="259" r:id="rId5"/>
    <p:sldId id="263" r:id="rId6"/>
    <p:sldId id="264" r:id="rId7"/>
    <p:sldId id="280" r:id="rId8"/>
    <p:sldId id="278" r:id="rId9"/>
    <p:sldId id="270" r:id="rId10"/>
    <p:sldId id="272" r:id="rId11"/>
    <p:sldId id="273" r:id="rId12"/>
    <p:sldId id="275" r:id="rId13"/>
    <p:sldId id="266" r:id="rId14"/>
    <p:sldId id="265" r:id="rId15"/>
    <p:sldId id="276" r:id="rId16"/>
    <p:sldId id="282" r:id="rId17"/>
    <p:sldId id="267" r:id="rId18"/>
    <p:sldId id="26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268" autoAdjust="0"/>
    <p:restoredTop sz="86521" autoAdjust="0"/>
  </p:normalViewPr>
  <p:slideViewPr>
    <p:cSldViewPr snapToGrid="0">
      <p:cViewPr varScale="1">
        <p:scale>
          <a:sx n="75" d="100"/>
          <a:sy n="75" d="100"/>
        </p:scale>
        <p:origin x="1068" y="6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54" d="100"/>
          <a:sy n="54" d="100"/>
        </p:scale>
        <p:origin x="-287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6CE3831-AC1F-1C4F-BB2B-21D46EF577B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D67BD8D-909A-C34B-A3BE-F365573212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D8B105C-7CE8-6648-A446-745CB06FCF7E}" type="datetimeFigureOut">
              <a:rPr lang="en-US" smtClean="0"/>
              <a:t>11/26/2021</a:t>
            </a:fld>
            <a:endParaRPr lang="en-US" dirty="0"/>
          </a:p>
        </p:txBody>
      </p:sp>
      <p:sp>
        <p:nvSpPr>
          <p:cNvPr id="4" name="Footer Placeholder 3">
            <a:extLst>
              <a:ext uri="{FF2B5EF4-FFF2-40B4-BE49-F238E27FC236}">
                <a16:creationId xmlns:a16="http://schemas.microsoft.com/office/drawing/2014/main" id="{558DA598-A3CD-574C-BD95-8BB2F9FD38B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2A92FB5B-3AE1-B340-8185-98ECAB051AA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AD86EDF-13F7-BA45-96FE-305D41C5A520}" type="slidenum">
              <a:rPr lang="en-US" smtClean="0"/>
              <a:t>‹#›</a:t>
            </a:fld>
            <a:endParaRPr lang="en-US" dirty="0"/>
          </a:p>
        </p:txBody>
      </p:sp>
    </p:spTree>
    <p:extLst>
      <p:ext uri="{BB962C8B-B14F-4D97-AF65-F5344CB8AC3E}">
        <p14:creationId xmlns:p14="http://schemas.microsoft.com/office/powerpoint/2010/main" val="25534661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05B1AB-0C5D-4525-BE10-A2E11A78A786}" type="datetimeFigureOut">
              <a:rPr lang="en-GB" smtClean="0"/>
              <a:t>26/11/2021</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BB164D-FB68-487A-B4EA-949097C0A764}" type="slidenum">
              <a:rPr lang="en-GB" smtClean="0"/>
              <a:t>‹#›</a:t>
            </a:fld>
            <a:endParaRPr lang="en-GB" dirty="0"/>
          </a:p>
        </p:txBody>
      </p:sp>
    </p:spTree>
    <p:extLst>
      <p:ext uri="{BB962C8B-B14F-4D97-AF65-F5344CB8AC3E}">
        <p14:creationId xmlns:p14="http://schemas.microsoft.com/office/powerpoint/2010/main" val="946405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BB164D-FB68-487A-B4EA-949097C0A764}" type="slidenum">
              <a:rPr lang="en-GB" smtClean="0"/>
              <a:t>1</a:t>
            </a:fld>
            <a:endParaRPr lang="en-GB" dirty="0"/>
          </a:p>
        </p:txBody>
      </p:sp>
    </p:spTree>
    <p:extLst>
      <p:ext uri="{BB962C8B-B14F-4D97-AF65-F5344CB8AC3E}">
        <p14:creationId xmlns:p14="http://schemas.microsoft.com/office/powerpoint/2010/main" val="41825727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B5EFF-CAB1-41A4-B9B4-3C67CA2F7BDB}"/>
              </a:ext>
            </a:extLst>
          </p:cNvPr>
          <p:cNvSpPr>
            <a:spLocks noGrp="1"/>
          </p:cNvSpPr>
          <p:nvPr>
            <p:ph type="ctrTitle"/>
          </p:nvPr>
        </p:nvSpPr>
        <p:spPr>
          <a:xfrm>
            <a:off x="5800286" y="1121828"/>
            <a:ext cx="4140726" cy="1978922"/>
          </a:xfrm>
          <a:noFill/>
        </p:spPr>
        <p:txBody>
          <a:bodyPr lIns="288000" tIns="288000" rIns="288000" bIns="288000" anchor="t">
            <a:normAutofit/>
          </a:bodyPr>
          <a:lstStyle>
            <a:lvl1pPr algn="l">
              <a:lnSpc>
                <a:spcPct val="80000"/>
              </a:lnSpc>
              <a:defRPr sz="4000" spc="-100" baseline="0">
                <a:solidFill>
                  <a:schemeClr val="bg1"/>
                </a:solidFill>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5A26C2E9-F323-4399-8D2F-AF0468999DCA}"/>
              </a:ext>
            </a:extLst>
          </p:cNvPr>
          <p:cNvSpPr>
            <a:spLocks noGrp="1"/>
          </p:cNvSpPr>
          <p:nvPr>
            <p:ph type="subTitle" idx="1"/>
          </p:nvPr>
        </p:nvSpPr>
        <p:spPr>
          <a:xfrm>
            <a:off x="6101265" y="3117171"/>
            <a:ext cx="3839747" cy="1280160"/>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864440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9" name="Picture 8" descr="A close up of a logo&#10;&#10;Description automatically generated">
            <a:extLst>
              <a:ext uri="{FF2B5EF4-FFF2-40B4-BE49-F238E27FC236}">
                <a16:creationId xmlns:a16="http://schemas.microsoft.com/office/drawing/2014/main" id="{E6C4CD91-E588-1F4B-B59B-C255A6648D5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7BCDF4A-5E5C-4FDE-9E43-EB276D0238D7}"/>
              </a:ext>
            </a:extLst>
          </p:cNvPr>
          <p:cNvSpPr>
            <a:spLocks noGrp="1"/>
          </p:cNvSpPr>
          <p:nvPr>
            <p:ph type="title"/>
          </p:nvPr>
        </p:nvSpPr>
        <p:spPr>
          <a:xfrm>
            <a:off x="396607" y="330507"/>
            <a:ext cx="11391441" cy="475200"/>
          </a:xfrm>
        </p:spPr>
        <p:txBody>
          <a:bodyPr/>
          <a:lstStyle>
            <a:lvl1pPr>
              <a:defRPr>
                <a:solidFill>
                  <a:schemeClr val="accent3"/>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8957264A-BE5E-4165-9CE8-EC4C9787BA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40651066-82A7-4AD5-94FA-16F86B264B4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7C61E56-7837-474C-9558-40C02F27ACD8}"/>
              </a:ext>
            </a:extLst>
          </p:cNvPr>
          <p:cNvSpPr>
            <a:spLocks noGrp="1"/>
          </p:cNvSpPr>
          <p:nvPr>
            <p:ph type="sldNum" sz="quarter" idx="12"/>
          </p:nvPr>
        </p:nvSpPr>
        <p:spPr/>
        <p:txBody>
          <a:bodyPr/>
          <a:lstStyle/>
          <a:p>
            <a:fld id="{C9F50CA0-BD74-45B8-A784-4830E7F2E906}" type="slidenum">
              <a:rPr lang="en-GB" smtClean="0"/>
              <a:t>‹#›</a:t>
            </a:fld>
            <a:endParaRPr lang="en-GB" dirty="0"/>
          </a:p>
        </p:txBody>
      </p:sp>
      <p:sp>
        <p:nvSpPr>
          <p:cNvPr id="8" name="TextBox 7">
            <a:extLst>
              <a:ext uri="{FF2B5EF4-FFF2-40B4-BE49-F238E27FC236}">
                <a16:creationId xmlns:a16="http://schemas.microsoft.com/office/drawing/2014/main" id="{E4D2461D-5C2B-2B49-8FE0-4C0E7D829B24}"/>
              </a:ext>
            </a:extLst>
          </p:cNvPr>
          <p:cNvSpPr txBox="1"/>
          <p:nvPr userDrawn="1"/>
        </p:nvSpPr>
        <p:spPr>
          <a:xfrm>
            <a:off x="375876" y="6356734"/>
            <a:ext cx="4016830" cy="307777"/>
          </a:xfrm>
          <a:prstGeom prst="rect">
            <a:avLst/>
          </a:prstGeom>
          <a:noFill/>
        </p:spPr>
        <p:txBody>
          <a:bodyPr wrap="square" lIns="0" tIns="0" rIns="0" bIns="0" rtlCol="0">
            <a:spAutoFit/>
          </a:bodyPr>
          <a:lstStyle/>
          <a:p>
            <a:r>
              <a:rPr lang="pt" sz="1000" b="0" i="0" dirty="0" err="1">
                <a:solidFill>
                  <a:schemeClr val="accent3">
                    <a:alpha val="50000"/>
                  </a:schemeClr>
                </a:solidFill>
                <a:latin typeface="Verdana" panose="020B0604030504040204" pitchFamily="34" charset="0"/>
              </a:rPr>
              <a:t>Bord</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Altranais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agus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Cnáimhseachais</a:t>
            </a:r>
            <a:r>
              <a:rPr lang="pt" sz="1000" b="0" i="0" dirty="0">
                <a:solidFill>
                  <a:schemeClr val="accent3">
                    <a:alpha val="50000"/>
                  </a:schemeClr>
                </a:solidFill>
                <a:latin typeface="Verdana" panose="020B0604030504040204" pitchFamily="34" charset="0"/>
              </a:rPr>
              <a:t> na </a:t>
            </a:r>
            <a:r>
              <a:rPr lang="pt" sz="1000" b="0" i="0" dirty="0" err="1">
                <a:solidFill>
                  <a:schemeClr val="accent3">
                    <a:alpha val="50000"/>
                  </a:schemeClr>
                </a:solidFill>
                <a:latin typeface="Verdana" panose="020B0604030504040204" pitchFamily="34" charset="0"/>
              </a:rPr>
              <a:t>hÉireann</a:t>
            </a:r>
            <a:endParaRPr lang="pt" sz="1000" b="0" i="0" dirty="0">
              <a:solidFill>
                <a:schemeClr val="accent3">
                  <a:alpha val="50000"/>
                </a:schemeClr>
              </a:solidFill>
              <a:latin typeface="Verdana" panose="020B0604030504040204" pitchFamily="34" charset="0"/>
            </a:endParaRPr>
          </a:p>
          <a:p>
            <a:r>
              <a:rPr lang="en-GB" sz="1000" b="0" i="0" dirty="0">
                <a:solidFill>
                  <a:schemeClr val="accent3">
                    <a:alpha val="50000"/>
                  </a:schemeClr>
                </a:solidFill>
                <a:latin typeface="Verdana" panose="020B0604030504040204" pitchFamily="34" charset="0"/>
              </a:rPr>
              <a:t>Nursing and Midwifery Board of Ireland</a:t>
            </a:r>
          </a:p>
        </p:txBody>
      </p:sp>
    </p:spTree>
    <p:extLst>
      <p:ext uri="{BB962C8B-B14F-4D97-AF65-F5344CB8AC3E}">
        <p14:creationId xmlns:p14="http://schemas.microsoft.com/office/powerpoint/2010/main" val="3960009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3" name="Picture 2" descr="A picture containing vector graphics&#10;&#10;Description automatically generated">
            <a:extLst>
              <a:ext uri="{FF2B5EF4-FFF2-40B4-BE49-F238E27FC236}">
                <a16:creationId xmlns:a16="http://schemas.microsoft.com/office/drawing/2014/main" id="{0B4A2726-1A45-394C-9FCB-44272752B99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Footer Placeholder 4">
            <a:extLst>
              <a:ext uri="{FF2B5EF4-FFF2-40B4-BE49-F238E27FC236}">
                <a16:creationId xmlns:a16="http://schemas.microsoft.com/office/drawing/2014/main" id="{40651066-82A7-4AD5-94FA-16F86B264B4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7C61E56-7837-474C-9558-40C02F27ACD8}"/>
              </a:ext>
            </a:extLst>
          </p:cNvPr>
          <p:cNvSpPr>
            <a:spLocks noGrp="1"/>
          </p:cNvSpPr>
          <p:nvPr>
            <p:ph type="sldNum" sz="quarter" idx="12"/>
          </p:nvPr>
        </p:nvSpPr>
        <p:spPr/>
        <p:txBody>
          <a:bodyPr/>
          <a:lstStyle/>
          <a:p>
            <a:fld id="{C9F50CA0-BD74-45B8-A784-4830E7F2E906}" type="slidenum">
              <a:rPr lang="en-GB" smtClean="0"/>
              <a:t>‹#›</a:t>
            </a:fld>
            <a:endParaRPr lang="en-GB" dirty="0"/>
          </a:p>
        </p:txBody>
      </p:sp>
      <p:sp>
        <p:nvSpPr>
          <p:cNvPr id="8" name="TextBox 7">
            <a:extLst>
              <a:ext uri="{FF2B5EF4-FFF2-40B4-BE49-F238E27FC236}">
                <a16:creationId xmlns:a16="http://schemas.microsoft.com/office/drawing/2014/main" id="{E4D2461D-5C2B-2B49-8FE0-4C0E7D829B24}"/>
              </a:ext>
            </a:extLst>
          </p:cNvPr>
          <p:cNvSpPr txBox="1"/>
          <p:nvPr userDrawn="1"/>
        </p:nvSpPr>
        <p:spPr>
          <a:xfrm>
            <a:off x="375876" y="6356734"/>
            <a:ext cx="4016830" cy="307777"/>
          </a:xfrm>
          <a:prstGeom prst="rect">
            <a:avLst/>
          </a:prstGeom>
          <a:noFill/>
        </p:spPr>
        <p:txBody>
          <a:bodyPr wrap="square" lIns="0" tIns="0" rIns="0" bIns="0" rtlCol="0">
            <a:spAutoFit/>
          </a:bodyPr>
          <a:lstStyle/>
          <a:p>
            <a:r>
              <a:rPr lang="pt" sz="1000" b="0" i="0" dirty="0" err="1">
                <a:solidFill>
                  <a:schemeClr val="accent3">
                    <a:alpha val="50000"/>
                  </a:schemeClr>
                </a:solidFill>
                <a:latin typeface="Verdana" panose="020B0604030504040204" pitchFamily="34" charset="0"/>
              </a:rPr>
              <a:t>Bord</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Altranais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agus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Cnáimhseachais</a:t>
            </a:r>
            <a:r>
              <a:rPr lang="pt" sz="1000" b="0" i="0" dirty="0">
                <a:solidFill>
                  <a:schemeClr val="accent3">
                    <a:alpha val="50000"/>
                  </a:schemeClr>
                </a:solidFill>
                <a:latin typeface="Verdana" panose="020B0604030504040204" pitchFamily="34" charset="0"/>
              </a:rPr>
              <a:t> na </a:t>
            </a:r>
            <a:r>
              <a:rPr lang="pt" sz="1000" b="0" i="0" dirty="0" err="1">
                <a:solidFill>
                  <a:schemeClr val="accent3">
                    <a:alpha val="50000"/>
                  </a:schemeClr>
                </a:solidFill>
                <a:latin typeface="Verdana" panose="020B0604030504040204" pitchFamily="34" charset="0"/>
              </a:rPr>
              <a:t>hÉireann</a:t>
            </a:r>
            <a:endParaRPr lang="pt" sz="1000" b="0" i="0" dirty="0">
              <a:solidFill>
                <a:schemeClr val="accent3">
                  <a:alpha val="50000"/>
                </a:schemeClr>
              </a:solidFill>
              <a:latin typeface="Verdana" panose="020B0604030504040204" pitchFamily="34" charset="0"/>
            </a:endParaRPr>
          </a:p>
          <a:p>
            <a:r>
              <a:rPr lang="en-GB" sz="1000" b="0" i="0" dirty="0">
                <a:solidFill>
                  <a:schemeClr val="accent3">
                    <a:alpha val="50000"/>
                  </a:schemeClr>
                </a:solidFill>
                <a:latin typeface="Verdana" panose="020B0604030504040204" pitchFamily="34" charset="0"/>
              </a:rPr>
              <a:t>Nursing and Midwifery Board of Ireland</a:t>
            </a:r>
          </a:p>
        </p:txBody>
      </p:sp>
      <p:sp>
        <p:nvSpPr>
          <p:cNvPr id="12" name="Title 1">
            <a:extLst>
              <a:ext uri="{FF2B5EF4-FFF2-40B4-BE49-F238E27FC236}">
                <a16:creationId xmlns:a16="http://schemas.microsoft.com/office/drawing/2014/main" id="{46B2EA4E-95F1-2C4B-BBB9-BD84E09A7FE6}"/>
              </a:ext>
            </a:extLst>
          </p:cNvPr>
          <p:cNvSpPr>
            <a:spLocks noGrp="1"/>
          </p:cNvSpPr>
          <p:nvPr>
            <p:ph type="ctrTitle"/>
          </p:nvPr>
        </p:nvSpPr>
        <p:spPr>
          <a:xfrm>
            <a:off x="5800286" y="1121828"/>
            <a:ext cx="4140726" cy="1978922"/>
          </a:xfrm>
          <a:noFill/>
        </p:spPr>
        <p:txBody>
          <a:bodyPr lIns="288000" tIns="288000" rIns="288000" bIns="288000" anchor="t">
            <a:normAutofit/>
          </a:bodyPr>
          <a:lstStyle>
            <a:lvl1pPr algn="l">
              <a:lnSpc>
                <a:spcPct val="80000"/>
              </a:lnSpc>
              <a:defRPr sz="4000" spc="-100" baseline="0">
                <a:solidFill>
                  <a:schemeClr val="bg1"/>
                </a:solidFill>
              </a:defRPr>
            </a:lvl1pPr>
          </a:lstStyle>
          <a:p>
            <a:r>
              <a:rPr lang="en-US"/>
              <a:t>Click to edit Master title style</a:t>
            </a:r>
            <a:endParaRPr lang="en-GB" dirty="0"/>
          </a:p>
        </p:txBody>
      </p:sp>
      <p:sp>
        <p:nvSpPr>
          <p:cNvPr id="13" name="Subtitle 2">
            <a:extLst>
              <a:ext uri="{FF2B5EF4-FFF2-40B4-BE49-F238E27FC236}">
                <a16:creationId xmlns:a16="http://schemas.microsoft.com/office/drawing/2014/main" id="{8A004FD5-5FB8-7342-B52A-0983D618EFF9}"/>
              </a:ext>
            </a:extLst>
          </p:cNvPr>
          <p:cNvSpPr>
            <a:spLocks noGrp="1"/>
          </p:cNvSpPr>
          <p:nvPr>
            <p:ph type="subTitle" idx="1"/>
          </p:nvPr>
        </p:nvSpPr>
        <p:spPr>
          <a:xfrm>
            <a:off x="6101265" y="3117171"/>
            <a:ext cx="3839747" cy="1280160"/>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4035449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7" name="Picture 6" descr="A picture containing vector graphics&#10;&#10;Description automatically generated">
            <a:extLst>
              <a:ext uri="{FF2B5EF4-FFF2-40B4-BE49-F238E27FC236}">
                <a16:creationId xmlns:a16="http://schemas.microsoft.com/office/drawing/2014/main" id="{7B88C50B-3A4F-4543-94EA-2B6DDA06F4D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Footer Placeholder 4">
            <a:extLst>
              <a:ext uri="{FF2B5EF4-FFF2-40B4-BE49-F238E27FC236}">
                <a16:creationId xmlns:a16="http://schemas.microsoft.com/office/drawing/2014/main" id="{40651066-82A7-4AD5-94FA-16F86B264B4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7C61E56-7837-474C-9558-40C02F27ACD8}"/>
              </a:ext>
            </a:extLst>
          </p:cNvPr>
          <p:cNvSpPr>
            <a:spLocks noGrp="1"/>
          </p:cNvSpPr>
          <p:nvPr>
            <p:ph type="sldNum" sz="quarter" idx="12"/>
          </p:nvPr>
        </p:nvSpPr>
        <p:spPr/>
        <p:txBody>
          <a:bodyPr/>
          <a:lstStyle/>
          <a:p>
            <a:fld id="{C9F50CA0-BD74-45B8-A784-4830E7F2E906}" type="slidenum">
              <a:rPr lang="en-GB" smtClean="0"/>
              <a:t>‹#›</a:t>
            </a:fld>
            <a:endParaRPr lang="en-GB" dirty="0"/>
          </a:p>
        </p:txBody>
      </p:sp>
      <p:sp>
        <p:nvSpPr>
          <p:cNvPr id="8" name="TextBox 7">
            <a:extLst>
              <a:ext uri="{FF2B5EF4-FFF2-40B4-BE49-F238E27FC236}">
                <a16:creationId xmlns:a16="http://schemas.microsoft.com/office/drawing/2014/main" id="{E4D2461D-5C2B-2B49-8FE0-4C0E7D829B24}"/>
              </a:ext>
            </a:extLst>
          </p:cNvPr>
          <p:cNvSpPr txBox="1"/>
          <p:nvPr userDrawn="1"/>
        </p:nvSpPr>
        <p:spPr>
          <a:xfrm>
            <a:off x="375876" y="6356734"/>
            <a:ext cx="4016830" cy="307777"/>
          </a:xfrm>
          <a:prstGeom prst="rect">
            <a:avLst/>
          </a:prstGeom>
          <a:noFill/>
        </p:spPr>
        <p:txBody>
          <a:bodyPr wrap="square" lIns="0" tIns="0" rIns="0" bIns="0" rtlCol="0">
            <a:spAutoFit/>
          </a:bodyPr>
          <a:lstStyle/>
          <a:p>
            <a:r>
              <a:rPr lang="pt" sz="1000" b="0" i="0" dirty="0" err="1">
                <a:solidFill>
                  <a:schemeClr val="accent3">
                    <a:alpha val="50000"/>
                  </a:schemeClr>
                </a:solidFill>
                <a:latin typeface="Verdana" panose="020B0604030504040204" pitchFamily="34" charset="0"/>
              </a:rPr>
              <a:t>Bord</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Altranais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agus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Cnáimhseachais</a:t>
            </a:r>
            <a:r>
              <a:rPr lang="pt" sz="1000" b="0" i="0" dirty="0">
                <a:solidFill>
                  <a:schemeClr val="accent3">
                    <a:alpha val="50000"/>
                  </a:schemeClr>
                </a:solidFill>
                <a:latin typeface="Verdana" panose="020B0604030504040204" pitchFamily="34" charset="0"/>
              </a:rPr>
              <a:t> na </a:t>
            </a:r>
            <a:r>
              <a:rPr lang="pt" sz="1000" b="0" i="0" dirty="0" err="1">
                <a:solidFill>
                  <a:schemeClr val="accent3">
                    <a:alpha val="50000"/>
                  </a:schemeClr>
                </a:solidFill>
                <a:latin typeface="Verdana" panose="020B0604030504040204" pitchFamily="34" charset="0"/>
              </a:rPr>
              <a:t>hÉireann</a:t>
            </a:r>
            <a:endParaRPr lang="pt" sz="1000" b="0" i="0" dirty="0">
              <a:solidFill>
                <a:schemeClr val="accent3">
                  <a:alpha val="50000"/>
                </a:schemeClr>
              </a:solidFill>
              <a:latin typeface="Verdana" panose="020B0604030504040204" pitchFamily="34" charset="0"/>
            </a:endParaRPr>
          </a:p>
          <a:p>
            <a:r>
              <a:rPr lang="en-GB" sz="1000" b="0" i="0" dirty="0">
                <a:solidFill>
                  <a:schemeClr val="accent3">
                    <a:alpha val="50000"/>
                  </a:schemeClr>
                </a:solidFill>
                <a:latin typeface="Verdana" panose="020B0604030504040204" pitchFamily="34" charset="0"/>
              </a:rPr>
              <a:t>Nursing and Midwifery Board of Ireland</a:t>
            </a:r>
          </a:p>
        </p:txBody>
      </p:sp>
      <p:sp>
        <p:nvSpPr>
          <p:cNvPr id="12" name="Title 1">
            <a:extLst>
              <a:ext uri="{FF2B5EF4-FFF2-40B4-BE49-F238E27FC236}">
                <a16:creationId xmlns:a16="http://schemas.microsoft.com/office/drawing/2014/main" id="{46B2EA4E-95F1-2C4B-BBB9-BD84E09A7FE6}"/>
              </a:ext>
            </a:extLst>
          </p:cNvPr>
          <p:cNvSpPr>
            <a:spLocks noGrp="1"/>
          </p:cNvSpPr>
          <p:nvPr>
            <p:ph type="ctrTitle"/>
          </p:nvPr>
        </p:nvSpPr>
        <p:spPr>
          <a:xfrm>
            <a:off x="5800286" y="1121828"/>
            <a:ext cx="4140726" cy="1978922"/>
          </a:xfrm>
          <a:noFill/>
        </p:spPr>
        <p:txBody>
          <a:bodyPr lIns="288000" tIns="288000" rIns="288000" bIns="288000" anchor="t">
            <a:normAutofit/>
          </a:bodyPr>
          <a:lstStyle>
            <a:lvl1pPr algn="l">
              <a:lnSpc>
                <a:spcPct val="80000"/>
              </a:lnSpc>
              <a:defRPr sz="4000" spc="-100" baseline="0">
                <a:solidFill>
                  <a:schemeClr val="bg1"/>
                </a:solidFill>
              </a:defRPr>
            </a:lvl1pPr>
          </a:lstStyle>
          <a:p>
            <a:r>
              <a:rPr lang="en-US"/>
              <a:t>Click to edit Master title style</a:t>
            </a:r>
            <a:endParaRPr lang="en-GB" dirty="0"/>
          </a:p>
        </p:txBody>
      </p:sp>
      <p:sp>
        <p:nvSpPr>
          <p:cNvPr id="13" name="Subtitle 2">
            <a:extLst>
              <a:ext uri="{FF2B5EF4-FFF2-40B4-BE49-F238E27FC236}">
                <a16:creationId xmlns:a16="http://schemas.microsoft.com/office/drawing/2014/main" id="{8A004FD5-5FB8-7342-B52A-0983D618EFF9}"/>
              </a:ext>
            </a:extLst>
          </p:cNvPr>
          <p:cNvSpPr>
            <a:spLocks noGrp="1"/>
          </p:cNvSpPr>
          <p:nvPr>
            <p:ph type="subTitle" idx="1"/>
          </p:nvPr>
        </p:nvSpPr>
        <p:spPr>
          <a:xfrm>
            <a:off x="6101265" y="3117171"/>
            <a:ext cx="3839747" cy="1280160"/>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6918607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C480FF-40D4-4E44-8BC5-3F6AF2B92236}"/>
              </a:ext>
            </a:extLst>
          </p:cNvPr>
          <p:cNvSpPr>
            <a:spLocks noGrp="1"/>
          </p:cNvSpPr>
          <p:nvPr>
            <p:ph type="title"/>
          </p:nvPr>
        </p:nvSpPr>
        <p:spPr>
          <a:xfrm>
            <a:off x="396607" y="330508"/>
            <a:ext cx="11391441" cy="350528"/>
          </a:xfrm>
          <a:prstGeom prst="rect">
            <a:avLst/>
          </a:prstGeom>
        </p:spPr>
        <p:txBody>
          <a:bodyPr vert="horz" lIns="0" tIns="0" rIns="0" bIns="0" rtlCol="0" anchor="t" anchorCtr="0">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AD9707-7913-400B-9306-64902F814ACD}"/>
              </a:ext>
            </a:extLst>
          </p:cNvPr>
          <p:cNvSpPr>
            <a:spLocks noGrp="1"/>
          </p:cNvSpPr>
          <p:nvPr>
            <p:ph type="body" idx="1"/>
          </p:nvPr>
        </p:nvSpPr>
        <p:spPr>
          <a:xfrm>
            <a:off x="396607" y="1167788"/>
            <a:ext cx="11391441" cy="5009176"/>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B103C6A6-FF1F-4776-A2B2-941EBD5AB7AC}"/>
              </a:ext>
            </a:extLst>
          </p:cNvPr>
          <p:cNvSpPr>
            <a:spLocks noGrp="1"/>
          </p:cNvSpPr>
          <p:nvPr>
            <p:ph type="ftr" sz="quarter" idx="3"/>
          </p:nvPr>
        </p:nvSpPr>
        <p:spPr>
          <a:xfrm>
            <a:off x="4392705" y="6356735"/>
            <a:ext cx="6844499" cy="170758"/>
          </a:xfrm>
          <a:prstGeom prst="rect">
            <a:avLst/>
          </a:prstGeom>
        </p:spPr>
        <p:txBody>
          <a:bodyPr vert="horz" lIns="0" tIns="0" rIns="0" bIns="0" rtlCol="0" anchor="t"/>
          <a:lstStyle>
            <a:lvl1pPr algn="l">
              <a:defRPr sz="1200" b="0" i="0">
                <a:solidFill>
                  <a:schemeClr val="tx1">
                    <a:alpha val="50000"/>
                  </a:schemeClr>
                </a:solidFill>
                <a:latin typeface="Verdana" panose="020B0604030504040204" pitchFamily="34" charset="0"/>
              </a:defRPr>
            </a:lvl1pPr>
          </a:lstStyle>
          <a:p>
            <a:endParaRPr lang="en-GB" dirty="0"/>
          </a:p>
        </p:txBody>
      </p:sp>
      <p:sp>
        <p:nvSpPr>
          <p:cNvPr id="6" name="Slide Number Placeholder 5">
            <a:extLst>
              <a:ext uri="{FF2B5EF4-FFF2-40B4-BE49-F238E27FC236}">
                <a16:creationId xmlns:a16="http://schemas.microsoft.com/office/drawing/2014/main" id="{592A968D-41A2-41D2-8C92-496AE706CCCD}"/>
              </a:ext>
            </a:extLst>
          </p:cNvPr>
          <p:cNvSpPr>
            <a:spLocks noGrp="1"/>
          </p:cNvSpPr>
          <p:nvPr>
            <p:ph type="sldNum" sz="quarter" idx="4"/>
          </p:nvPr>
        </p:nvSpPr>
        <p:spPr>
          <a:xfrm>
            <a:off x="11336356" y="6356734"/>
            <a:ext cx="451691" cy="170760"/>
          </a:xfrm>
          <a:prstGeom prst="rect">
            <a:avLst/>
          </a:prstGeom>
        </p:spPr>
        <p:txBody>
          <a:bodyPr vert="horz" lIns="0" tIns="0" rIns="0" bIns="0" rtlCol="0" anchor="t"/>
          <a:lstStyle>
            <a:lvl1pPr algn="r">
              <a:defRPr sz="1200" b="0" i="0">
                <a:solidFill>
                  <a:schemeClr val="tx1">
                    <a:alpha val="50000"/>
                  </a:schemeClr>
                </a:solidFill>
                <a:latin typeface="Verdana" panose="020B0604030504040204" pitchFamily="34" charset="0"/>
              </a:defRPr>
            </a:lvl1pPr>
          </a:lstStyle>
          <a:p>
            <a:fld id="{C9F50CA0-BD74-45B8-A784-4830E7F2E906}" type="slidenum">
              <a:rPr lang="en-GB" smtClean="0"/>
              <a:pPr/>
              <a:t>‹#›</a:t>
            </a:fld>
            <a:endParaRPr lang="en-GB" dirty="0"/>
          </a:p>
        </p:txBody>
      </p:sp>
    </p:spTree>
    <p:extLst>
      <p:ext uri="{BB962C8B-B14F-4D97-AF65-F5344CB8AC3E}">
        <p14:creationId xmlns:p14="http://schemas.microsoft.com/office/powerpoint/2010/main" val="1882993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txStyles>
    <p:titleStyle>
      <a:lvl1pPr algn="l" defTabSz="914400" rtl="0" eaLnBrk="1" latinLnBrk="0" hangingPunct="1">
        <a:lnSpc>
          <a:spcPct val="90000"/>
        </a:lnSpc>
        <a:spcBef>
          <a:spcPct val="0"/>
        </a:spcBef>
        <a:buNone/>
        <a:defRPr sz="2400" b="0" i="0" kern="1200">
          <a:solidFill>
            <a:schemeClr val="accent3"/>
          </a:solidFill>
          <a:latin typeface="Verdana" panose="020B0604030504040204" pitchFamily="34" charset="0"/>
          <a:ea typeface="+mj-ea"/>
          <a:cs typeface="+mj-cs"/>
        </a:defRPr>
      </a:lvl1pPr>
    </p:titleStyle>
    <p:bodyStyle>
      <a:lvl1pPr marL="0" indent="-180000" algn="l" defTabSz="914400" rtl="0" eaLnBrk="1" latinLnBrk="0" hangingPunct="1">
        <a:lnSpc>
          <a:spcPct val="90000"/>
        </a:lnSpc>
        <a:spcBef>
          <a:spcPts val="0"/>
        </a:spcBef>
        <a:spcAft>
          <a:spcPts val="1000"/>
        </a:spcAft>
        <a:buFont typeface="Arial" panose="020B0604020202020204" pitchFamily="34" charset="0"/>
        <a:buChar char="•"/>
        <a:defRPr sz="2000" b="0" i="0" kern="1200">
          <a:solidFill>
            <a:schemeClr val="tx1"/>
          </a:solidFill>
          <a:latin typeface="Verdana" panose="020B0604030504040204" pitchFamily="34" charset="0"/>
          <a:ea typeface="+mn-ea"/>
          <a:cs typeface="+mn-cs"/>
        </a:defRPr>
      </a:lvl1pPr>
      <a:lvl2pPr marL="360000" indent="-180000" algn="l" defTabSz="914400" rtl="0" eaLnBrk="1" latinLnBrk="0" hangingPunct="1">
        <a:lnSpc>
          <a:spcPct val="90000"/>
        </a:lnSpc>
        <a:spcBef>
          <a:spcPts val="0"/>
        </a:spcBef>
        <a:spcAft>
          <a:spcPts val="900"/>
        </a:spcAft>
        <a:buFont typeface="Arial" panose="020B0604020202020204" pitchFamily="34" charset="0"/>
        <a:buChar char="•"/>
        <a:defRPr sz="1800" b="0" i="0" kern="1200">
          <a:solidFill>
            <a:schemeClr val="tx1"/>
          </a:solidFill>
          <a:latin typeface="Verdana" panose="020B0604030504040204" pitchFamily="34" charset="0"/>
          <a:ea typeface="+mn-ea"/>
          <a:cs typeface="+mn-cs"/>
        </a:defRPr>
      </a:lvl2pPr>
      <a:lvl3pPr marL="54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3pPr>
      <a:lvl4pPr marL="72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4pPr>
      <a:lvl5pPr marL="90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google.ie/url?sa=i&amp;rct=j&amp;q=&amp;esrc=s&amp;source=images&amp;cd=&amp;ved=2ahUKEwji2oa6jMfkAhVJiFwKHV4BAXAQjRx6BAgBEAQ&amp;url=https://www.pds-mfp.com/identify-solve-print-related-issues-managed-print-services/&amp;psig=AOvVaw3Q6HzJEElUgnh0ap6zZLKX&amp;ust=1568233835811414"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mailto:djohnston@nmbi.ie"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google.ie/url?sa=i&amp;rct=j&amp;q=&amp;esrc=s&amp;source=images&amp;cd=&amp;ved=2ahUKEwjHg_SEkcfkAhUPbcAKHZirCbMQjRx6BAgBEAQ&amp;url=https://www.hse.ie/eng/services/list/4/mental-health-services/specialist-perinatal-mental-health/&amp;psig=AOvVaw1gvFFktrdnSBteG5YNWW2M&amp;ust=156823491700057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7CC9F-EFCE-4A4E-A4D6-EC056E6080F4}"/>
              </a:ext>
            </a:extLst>
          </p:cNvPr>
          <p:cNvSpPr>
            <a:spLocks noGrp="1"/>
          </p:cNvSpPr>
          <p:nvPr>
            <p:ph type="ctrTitle"/>
          </p:nvPr>
        </p:nvSpPr>
        <p:spPr>
          <a:xfrm>
            <a:off x="5800328" y="849084"/>
            <a:ext cx="4336450" cy="2667755"/>
          </a:xfrm>
        </p:spPr>
        <p:txBody>
          <a:bodyPr>
            <a:noAutofit/>
          </a:bodyPr>
          <a:lstStyle/>
          <a:p>
            <a:pPr>
              <a:lnSpc>
                <a:spcPct val="100000"/>
              </a:lnSpc>
            </a:pPr>
            <a:r>
              <a:rPr lang="en-GB" sz="2400" dirty="0"/>
              <a:t>Development of a National Competence Assessment tool to assess clinical practice of undergraduate student midwives in the ROI</a:t>
            </a:r>
          </a:p>
        </p:txBody>
      </p:sp>
      <p:sp>
        <p:nvSpPr>
          <p:cNvPr id="3" name="Subtitle 2">
            <a:extLst>
              <a:ext uri="{FF2B5EF4-FFF2-40B4-BE49-F238E27FC236}">
                <a16:creationId xmlns:a16="http://schemas.microsoft.com/office/drawing/2014/main" id="{C4025E5A-28BF-41D0-BFE4-9A866824E9C5}"/>
              </a:ext>
            </a:extLst>
          </p:cNvPr>
          <p:cNvSpPr>
            <a:spLocks noGrp="1"/>
          </p:cNvSpPr>
          <p:nvPr>
            <p:ph type="subTitle" idx="1"/>
          </p:nvPr>
        </p:nvSpPr>
        <p:spPr>
          <a:xfrm>
            <a:off x="6827940" y="5565275"/>
            <a:ext cx="5011540" cy="835526"/>
          </a:xfrm>
        </p:spPr>
        <p:txBody>
          <a:bodyPr>
            <a:normAutofit/>
          </a:bodyPr>
          <a:lstStyle/>
          <a:p>
            <a:r>
              <a:rPr lang="en-GB" dirty="0"/>
              <a:t>Dawn Johnston, Director of Midwifery, NMBI</a:t>
            </a:r>
          </a:p>
          <a:p>
            <a:r>
              <a:rPr lang="en-GB" dirty="0"/>
              <a:t>Dr Denise Lawler, NMBI Board member/ Healthcare Inspector, HIQA</a:t>
            </a:r>
          </a:p>
        </p:txBody>
      </p:sp>
    </p:spTree>
    <p:extLst>
      <p:ext uri="{BB962C8B-B14F-4D97-AF65-F5344CB8AC3E}">
        <p14:creationId xmlns:p14="http://schemas.microsoft.com/office/powerpoint/2010/main" val="558375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Year 4 - Level of Supervision </a:t>
            </a:r>
          </a:p>
        </p:txBody>
      </p:sp>
      <p:graphicFrame>
        <p:nvGraphicFramePr>
          <p:cNvPr id="5" name="Table 5">
            <a:extLst>
              <a:ext uri="{FF2B5EF4-FFF2-40B4-BE49-F238E27FC236}">
                <a16:creationId xmlns:a16="http://schemas.microsoft.com/office/drawing/2014/main" id="{94414038-8BC2-4F65-ADC2-6F1D102FA0D3}"/>
              </a:ext>
            </a:extLst>
          </p:cNvPr>
          <p:cNvGraphicFramePr>
            <a:graphicFrameLocks noGrp="1"/>
          </p:cNvGraphicFramePr>
          <p:nvPr>
            <p:extLst>
              <p:ext uri="{D42A27DB-BD31-4B8C-83A1-F6EECF244321}">
                <p14:modId xmlns:p14="http://schemas.microsoft.com/office/powerpoint/2010/main" val="1368827967"/>
              </p:ext>
            </p:extLst>
          </p:nvPr>
        </p:nvGraphicFramePr>
        <p:xfrm>
          <a:off x="396607" y="1136292"/>
          <a:ext cx="10550068" cy="3969795"/>
        </p:xfrm>
        <a:graphic>
          <a:graphicData uri="http://schemas.openxmlformats.org/drawingml/2006/table">
            <a:tbl>
              <a:tblPr firstRow="1" bandRow="1">
                <a:tableStyleId>{F5AB1C69-6EDB-4FF4-983F-18BD219EF322}</a:tableStyleId>
              </a:tblPr>
              <a:tblGrid>
                <a:gridCol w="4131850">
                  <a:extLst>
                    <a:ext uri="{9D8B030D-6E8A-4147-A177-3AD203B41FA5}">
                      <a16:colId xmlns:a16="http://schemas.microsoft.com/office/drawing/2014/main" val="792099310"/>
                    </a:ext>
                  </a:extLst>
                </a:gridCol>
                <a:gridCol w="6418218">
                  <a:extLst>
                    <a:ext uri="{9D8B030D-6E8A-4147-A177-3AD203B41FA5}">
                      <a16:colId xmlns:a16="http://schemas.microsoft.com/office/drawing/2014/main" val="3498953710"/>
                    </a:ext>
                  </a:extLst>
                </a:gridCol>
              </a:tblGrid>
              <a:tr h="397475">
                <a:tc>
                  <a:txBody>
                    <a:bodyPr/>
                    <a:lstStyle/>
                    <a:p>
                      <a:r>
                        <a:rPr lang="en-US" sz="1600" dirty="0"/>
                        <a:t>Level and Description of Supervision</a:t>
                      </a:r>
                      <a:endParaRPr lang="en-US" sz="1600" dirty="0">
                        <a:latin typeface="Verdana" panose="020B0604030504040204" pitchFamily="34" charset="0"/>
                        <a:ea typeface="Verdana" panose="020B0604030504040204" pitchFamily="34" charset="0"/>
                      </a:endParaRPr>
                    </a:p>
                  </a:txBody>
                  <a:tcPr/>
                </a:tc>
                <a:tc>
                  <a:txBody>
                    <a:bodyPr/>
                    <a:lstStyle/>
                    <a:p>
                      <a:r>
                        <a:rPr lang="en-IE" sz="1600" dirty="0"/>
                        <a:t>Scope of Practice</a:t>
                      </a:r>
                      <a:endParaRPr lang="en-IE" sz="16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2229516470"/>
                  </a:ext>
                </a:extLst>
              </a:tr>
              <a:tr h="3166266">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US" sz="1400" dirty="0">
                          <a:effectLst/>
                        </a:rPr>
                        <a:t>Distant Supervision: </a:t>
                      </a:r>
                    </a:p>
                    <a:p>
                      <a:pPr marL="0" marR="0" lvl="0" indent="0" algn="l" defTabSz="914400" rtl="0" eaLnBrk="1" fontAlgn="auto" latinLnBrk="0" hangingPunct="1">
                        <a:lnSpc>
                          <a:spcPct val="150000"/>
                        </a:lnSpc>
                        <a:spcBef>
                          <a:spcPts val="0"/>
                        </a:spcBef>
                        <a:spcAft>
                          <a:spcPts val="0"/>
                        </a:spcAft>
                        <a:buClrTx/>
                        <a:buSzTx/>
                        <a:buFontTx/>
                        <a:buNone/>
                        <a:tabLst/>
                        <a:defRPr/>
                      </a:pPr>
                      <a:r>
                        <a:rPr lang="en-US" sz="1400" dirty="0">
                          <a:effectLst/>
                        </a:rPr>
                        <a:t>Defined as the student safely and effectively performing the skill and providing care and accepting responsibility for the provision of this care. The student is expected at all times to </a:t>
                      </a:r>
                      <a:r>
                        <a:rPr lang="en-US" sz="1400" dirty="0" err="1">
                          <a:effectLst/>
                        </a:rPr>
                        <a:t>recognise</a:t>
                      </a:r>
                      <a:r>
                        <a:rPr lang="en-US" sz="1400" dirty="0">
                          <a:effectLst/>
                        </a:rPr>
                        <a:t> when they need assistance from the Preceptor/Associate Preceptor (Co-preceptor) and seek assistance in a timely manner.</a:t>
                      </a:r>
                    </a:p>
                  </a:txBody>
                  <a:tcPr/>
                </a:tc>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US" sz="1400" dirty="0">
                          <a:effectLst/>
                        </a:rPr>
                        <a:t>The student will be expected to apply a systematic approach to the provision of midwifery care under distant supervision. The student must demonstrate evidence-based practice and critical thinking. The student is capable of supporting and monitoring women, their families and junior students within the clinical environment The student possesses many attributes including practical and technical skills, communication and inter-personal skills, </a:t>
                      </a:r>
                      <a:r>
                        <a:rPr lang="en-US" sz="1400" dirty="0" err="1">
                          <a:effectLst/>
                        </a:rPr>
                        <a:t>organisational</a:t>
                      </a:r>
                      <a:r>
                        <a:rPr lang="en-US" sz="1400" dirty="0">
                          <a:effectLst/>
                        </a:rPr>
                        <a:t> and managerial skills and the ability to </a:t>
                      </a:r>
                      <a:r>
                        <a:rPr lang="en-US" sz="1400" dirty="0" err="1">
                          <a:effectLst/>
                        </a:rPr>
                        <a:t>practise</a:t>
                      </a:r>
                      <a:r>
                        <a:rPr lang="en-US" sz="1400" dirty="0">
                          <a:effectLst/>
                        </a:rPr>
                        <a:t> as part of the healthcare team, demonstrating a professional attitude and accepting responsibility for their own practice. The student at all times is expected to </a:t>
                      </a:r>
                      <a:r>
                        <a:rPr lang="en-US" sz="1400" dirty="0" err="1">
                          <a:effectLst/>
                        </a:rPr>
                        <a:t>recognise</a:t>
                      </a:r>
                      <a:r>
                        <a:rPr lang="en-US" sz="1400" dirty="0">
                          <a:effectLst/>
                        </a:rPr>
                        <a:t> when they need assistance from the Preceptor/Co-preceptor and seek assistance in a timely manner. </a:t>
                      </a:r>
                    </a:p>
                  </a:txBody>
                  <a:tcPr/>
                </a:tc>
                <a:extLst>
                  <a:ext uri="{0D108BD9-81ED-4DB2-BD59-A6C34878D82A}">
                    <a16:rowId xmlns:a16="http://schemas.microsoft.com/office/drawing/2014/main" val="2067226461"/>
                  </a:ext>
                </a:extLst>
              </a:tr>
            </a:tbl>
          </a:graphicData>
        </a:graphic>
      </p:graphicFrame>
    </p:spTree>
    <p:extLst>
      <p:ext uri="{BB962C8B-B14F-4D97-AF65-F5344CB8AC3E}">
        <p14:creationId xmlns:p14="http://schemas.microsoft.com/office/powerpoint/2010/main" val="3732534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Year 1 - Principle 1</a:t>
            </a:r>
          </a:p>
        </p:txBody>
      </p:sp>
      <p:graphicFrame>
        <p:nvGraphicFramePr>
          <p:cNvPr id="6" name="Table 6">
            <a:extLst>
              <a:ext uri="{FF2B5EF4-FFF2-40B4-BE49-F238E27FC236}">
                <a16:creationId xmlns:a16="http://schemas.microsoft.com/office/drawing/2014/main" id="{E27FE5D2-4A44-4EA4-9C6E-11F5FD79ED6A}"/>
              </a:ext>
            </a:extLst>
          </p:cNvPr>
          <p:cNvGraphicFramePr>
            <a:graphicFrameLocks noGrp="1"/>
          </p:cNvGraphicFramePr>
          <p:nvPr>
            <p:extLst>
              <p:ext uri="{D42A27DB-BD31-4B8C-83A1-F6EECF244321}">
                <p14:modId xmlns:p14="http://schemas.microsoft.com/office/powerpoint/2010/main" val="3743020856"/>
              </p:ext>
            </p:extLst>
          </p:nvPr>
        </p:nvGraphicFramePr>
        <p:xfrm>
          <a:off x="396607" y="1057728"/>
          <a:ext cx="10898410" cy="3906520"/>
        </p:xfrm>
        <a:graphic>
          <a:graphicData uri="http://schemas.openxmlformats.org/drawingml/2006/table">
            <a:tbl>
              <a:tblPr firstRow="1" bandRow="1">
                <a:tableStyleId>{F5AB1C69-6EDB-4FF4-983F-18BD219EF322}</a:tableStyleId>
              </a:tblPr>
              <a:tblGrid>
                <a:gridCol w="5236846">
                  <a:extLst>
                    <a:ext uri="{9D8B030D-6E8A-4147-A177-3AD203B41FA5}">
                      <a16:colId xmlns:a16="http://schemas.microsoft.com/office/drawing/2014/main" val="3364209544"/>
                    </a:ext>
                  </a:extLst>
                </a:gridCol>
                <a:gridCol w="3236387">
                  <a:extLst>
                    <a:ext uri="{9D8B030D-6E8A-4147-A177-3AD203B41FA5}">
                      <a16:colId xmlns:a16="http://schemas.microsoft.com/office/drawing/2014/main" val="2487891971"/>
                    </a:ext>
                  </a:extLst>
                </a:gridCol>
                <a:gridCol w="1197820">
                  <a:extLst>
                    <a:ext uri="{9D8B030D-6E8A-4147-A177-3AD203B41FA5}">
                      <a16:colId xmlns:a16="http://schemas.microsoft.com/office/drawing/2014/main" val="4258498085"/>
                    </a:ext>
                  </a:extLst>
                </a:gridCol>
                <a:gridCol w="1227357">
                  <a:extLst>
                    <a:ext uri="{9D8B030D-6E8A-4147-A177-3AD203B41FA5}">
                      <a16:colId xmlns:a16="http://schemas.microsoft.com/office/drawing/2014/main" val="637815588"/>
                    </a:ext>
                  </a:extLst>
                </a:gridCol>
              </a:tblGrid>
              <a:tr h="370840">
                <a:tc gridSpan="4">
                  <a:txBody>
                    <a:bodyPr/>
                    <a:lstStyle/>
                    <a:p>
                      <a:r>
                        <a:rPr lang="en-IE" sz="1600" dirty="0">
                          <a:effectLst/>
                          <a:latin typeface="Verdana" panose="020B0604030504040204" pitchFamily="34" charset="0"/>
                          <a:ea typeface="Verdana" panose="020B0604030504040204" pitchFamily="34" charset="0"/>
                        </a:rPr>
                        <a:t>Principle 1: Respect for the Dignity of the Person</a:t>
                      </a:r>
                      <a:endParaRPr lang="en-IE" sz="1600" dirty="0">
                        <a:latin typeface="Verdana" panose="020B0604030504040204" pitchFamily="34" charset="0"/>
                        <a:ea typeface="Verdana" panose="020B0604030504040204" pitchFamily="34" charset="0"/>
                      </a:endParaRPr>
                    </a:p>
                  </a:txBody>
                  <a:tcPr/>
                </a:tc>
                <a:tc hMerge="1">
                  <a:txBody>
                    <a:bodyPr/>
                    <a:lstStyle/>
                    <a:p>
                      <a:endParaRPr lang="en-IE" dirty="0"/>
                    </a:p>
                  </a:txBody>
                  <a:tcPr/>
                </a:tc>
                <a:tc hMerge="1">
                  <a:txBody>
                    <a:bodyPr/>
                    <a:lstStyle/>
                    <a:p>
                      <a:endParaRPr lang="en-IE" dirty="0"/>
                    </a:p>
                  </a:txBody>
                  <a:tcPr/>
                </a:tc>
                <a:tc hMerge="1">
                  <a:txBody>
                    <a:bodyPr/>
                    <a:lstStyle/>
                    <a:p>
                      <a:endParaRPr lang="en-IE" dirty="0"/>
                    </a:p>
                  </a:txBody>
                  <a:tcPr/>
                </a:tc>
                <a:extLst>
                  <a:ext uri="{0D108BD9-81ED-4DB2-BD59-A6C34878D82A}">
                    <a16:rowId xmlns:a16="http://schemas.microsoft.com/office/drawing/2014/main" val="1201196221"/>
                  </a:ext>
                </a:extLst>
              </a:tr>
              <a:tr h="370840">
                <a:tc gridSpan="4">
                  <a:txBody>
                    <a:bodyPr/>
                    <a:lstStyle/>
                    <a:p>
                      <a:r>
                        <a:rPr lang="en-US" sz="1400" dirty="0"/>
                        <a:t>Competency 1: The midwife’s practice is underpinned by a philosophy that protects and promotes the safety and autonomy of the woman and respects her experiences, choices, priorities, beliefs and values</a:t>
                      </a:r>
                      <a:endParaRPr lang="en-US" sz="1400" dirty="0">
                        <a:latin typeface="Verdana" panose="020B0604030504040204" pitchFamily="34" charset="0"/>
                        <a:ea typeface="Verdana" panose="020B0604030504040204" pitchFamily="34" charset="0"/>
                      </a:endParaRPr>
                    </a:p>
                  </a:txBody>
                  <a:tcPr/>
                </a:tc>
                <a:tc hMerge="1">
                  <a:txBody>
                    <a:bodyPr/>
                    <a:lstStyle/>
                    <a:p>
                      <a:endParaRPr lang="en-IE" dirty="0"/>
                    </a:p>
                  </a:txBody>
                  <a:tcPr/>
                </a:tc>
                <a:tc hMerge="1">
                  <a:txBody>
                    <a:bodyPr/>
                    <a:lstStyle/>
                    <a:p>
                      <a:endParaRPr lang="en-IE" dirty="0"/>
                    </a:p>
                  </a:txBody>
                  <a:tcPr/>
                </a:tc>
                <a:tc hMerge="1">
                  <a:txBody>
                    <a:bodyPr/>
                    <a:lstStyle/>
                    <a:p>
                      <a:endParaRPr lang="en-IE" dirty="0"/>
                    </a:p>
                  </a:txBody>
                  <a:tcPr/>
                </a:tc>
                <a:extLst>
                  <a:ext uri="{0D108BD9-81ED-4DB2-BD59-A6C34878D82A}">
                    <a16:rowId xmlns:a16="http://schemas.microsoft.com/office/drawing/2014/main" val="188146625"/>
                  </a:ext>
                </a:extLst>
              </a:tr>
              <a:tr h="370840">
                <a:tc>
                  <a:txBody>
                    <a:bodyPr/>
                    <a:lstStyle/>
                    <a:p>
                      <a:r>
                        <a:rPr lang="en-IE" sz="1200" dirty="0"/>
                        <a:t>LEVEL: DIRECT SUPERVISION</a:t>
                      </a:r>
                      <a:endParaRPr lang="en-IE" sz="1200" dirty="0">
                        <a:latin typeface="Verdana" panose="020B0604030504040204" pitchFamily="34" charset="0"/>
                        <a:ea typeface="Verdana" panose="020B0604030504040204" pitchFamily="34" charset="0"/>
                      </a:endParaRPr>
                    </a:p>
                  </a:txBody>
                  <a:tcPr/>
                </a:tc>
                <a:tc>
                  <a:txBody>
                    <a:bodyPr/>
                    <a:lstStyle/>
                    <a:p>
                      <a:r>
                        <a:rPr lang="en-IE" sz="1200" dirty="0"/>
                        <a:t>Assessment Criteria</a:t>
                      </a:r>
                      <a:endParaRPr lang="en-IE" sz="1200" dirty="0">
                        <a:latin typeface="Verdana" panose="020B0604030504040204" pitchFamily="34" charset="0"/>
                        <a:ea typeface="Verdana" panose="020B0604030504040204" pitchFamily="34" charset="0"/>
                      </a:endParaRPr>
                    </a:p>
                  </a:txBody>
                  <a:tcPr/>
                </a:tc>
                <a:tc>
                  <a:txBody>
                    <a:bodyPr/>
                    <a:lstStyle/>
                    <a:p>
                      <a:r>
                        <a:rPr lang="en-IE" sz="1200" dirty="0"/>
                        <a:t>Date &amp; Sign </a:t>
                      </a:r>
                    </a:p>
                    <a:p>
                      <a:r>
                        <a:rPr lang="en-IE" sz="1200" dirty="0"/>
                        <a:t>Pass</a:t>
                      </a:r>
                      <a:endParaRPr lang="en-IE" sz="1200" dirty="0">
                        <a:latin typeface="Verdana" panose="020B0604030504040204" pitchFamily="34" charset="0"/>
                        <a:ea typeface="Verdana" panose="020B0604030504040204" pitchFamily="34" charset="0"/>
                      </a:endParaRPr>
                    </a:p>
                  </a:txBody>
                  <a:tcPr/>
                </a:tc>
                <a:tc>
                  <a:txBody>
                    <a:bodyPr/>
                    <a:lstStyle/>
                    <a:p>
                      <a:r>
                        <a:rPr lang="en-IE" sz="1200" dirty="0"/>
                        <a:t>Date &amp; Sign </a:t>
                      </a:r>
                    </a:p>
                    <a:p>
                      <a:r>
                        <a:rPr lang="en-IE" sz="1200" dirty="0"/>
                        <a:t>Fail</a:t>
                      </a:r>
                      <a:endParaRPr lang="en-IE" sz="12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155317086"/>
                  </a:ext>
                </a:extLst>
              </a:tr>
              <a:tr h="370840">
                <a:tc>
                  <a:txBody>
                    <a:bodyPr/>
                    <a:lstStyle/>
                    <a:p>
                      <a:pPr>
                        <a:spcAft>
                          <a:spcPts val="0"/>
                        </a:spcAft>
                      </a:pPr>
                      <a:r>
                        <a:rPr lang="en-IE" sz="1200" dirty="0">
                          <a:effectLst/>
                        </a:rPr>
                        <a:t>1.1. Participates with the midwife in recognising pregnancy and</a:t>
                      </a:r>
                    </a:p>
                    <a:p>
                      <a:pPr>
                        <a:spcAft>
                          <a:spcPts val="0"/>
                        </a:spcAft>
                      </a:pPr>
                      <a:r>
                        <a:rPr lang="en-IE" sz="1200" dirty="0">
                          <a:effectLst/>
                        </a:rPr>
                        <a:t>childbirth as a healthy and normal physiological event and a profound event in a woman’s life.</a:t>
                      </a:r>
                      <a:endParaRPr lang="en-IE" sz="1200" dirty="0">
                        <a:effectLst/>
                        <a:latin typeface="Verdana" panose="020B0604030504040204" pitchFamily="34" charset="0"/>
                        <a:ea typeface="Verdana" panose="020B0604030504040204" pitchFamily="34" charset="0"/>
                      </a:endParaRPr>
                    </a:p>
                  </a:txBody>
                  <a:tcPr/>
                </a:tc>
                <a:tc>
                  <a:txBody>
                    <a:bodyPr/>
                    <a:lstStyle/>
                    <a:p>
                      <a:pPr marL="285750" indent="-285750">
                        <a:buFont typeface="Arial" panose="020B0604020202020204" pitchFamily="34" charset="0"/>
                        <a:buChar char="•"/>
                      </a:pPr>
                      <a:r>
                        <a:rPr lang="en-US" sz="1200" dirty="0"/>
                        <a:t>Identifies how the physiological changes of pregnancy may affect the woman in her daily life. </a:t>
                      </a:r>
                      <a:endParaRPr lang="en-US" sz="1200" dirty="0">
                        <a:latin typeface="Verdana" panose="020B0604030504040204" pitchFamily="34" charset="0"/>
                        <a:ea typeface="Verdana" panose="020B0604030504040204" pitchFamily="34" charset="0"/>
                      </a:endParaRPr>
                    </a:p>
                  </a:txBody>
                  <a:tcPr/>
                </a:tc>
                <a:tc>
                  <a:txBody>
                    <a:bodyPr/>
                    <a:lstStyle/>
                    <a:p>
                      <a:endParaRPr lang="en-IE" sz="1400">
                        <a:latin typeface="Verdana" panose="020B0604030504040204" pitchFamily="34" charset="0"/>
                        <a:ea typeface="Verdana" panose="020B0604030504040204" pitchFamily="34" charset="0"/>
                      </a:endParaRPr>
                    </a:p>
                  </a:txBody>
                  <a:tcPr/>
                </a:tc>
                <a:tc>
                  <a:txBody>
                    <a:bodyPr/>
                    <a:lstStyle/>
                    <a:p>
                      <a:endParaRPr lang="en-IE" sz="140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82077441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200" dirty="0">
                          <a:effectLst/>
                        </a:rPr>
                        <a:t>1.2 Participates with the midwife in advocating on behalf of women and their babies to ensure their rights and interests are protected including the woman’s right to choose how and where to give birth.</a:t>
                      </a:r>
                      <a:endParaRPr lang="en-IE" sz="1200" dirty="0">
                        <a:effectLst/>
                        <a:latin typeface="Verdana" panose="020B0604030504040204" pitchFamily="34" charset="0"/>
                        <a:ea typeface="Verdana" panose="020B0604030504040204" pitchFamily="34" charset="0"/>
                      </a:endParaRPr>
                    </a:p>
                  </a:txBody>
                  <a:tcPr/>
                </a:tc>
                <a:tc>
                  <a:txBody>
                    <a:bodyPr/>
                    <a:lstStyle/>
                    <a:p>
                      <a:pPr marL="285750" indent="-285750">
                        <a:buFont typeface="Arial" panose="020B0604020202020204" pitchFamily="34" charset="0"/>
                        <a:buChar char="•"/>
                      </a:pPr>
                      <a:r>
                        <a:rPr lang="en-US" sz="1200" dirty="0"/>
                        <a:t>Identifies the options and choices of maternity care available to women in their local health service area.</a:t>
                      </a:r>
                      <a:endParaRPr lang="en-US" sz="1200" dirty="0">
                        <a:latin typeface="Verdana" panose="020B0604030504040204" pitchFamily="34" charset="0"/>
                        <a:ea typeface="Verdana" panose="020B0604030504040204" pitchFamily="34" charset="0"/>
                      </a:endParaRPr>
                    </a:p>
                  </a:txBody>
                  <a:tcPr/>
                </a:tc>
                <a:tc>
                  <a:txBody>
                    <a:bodyPr/>
                    <a:lstStyle/>
                    <a:p>
                      <a:endParaRPr lang="en-IE" sz="1400">
                        <a:latin typeface="Verdana" panose="020B0604030504040204" pitchFamily="34" charset="0"/>
                        <a:ea typeface="Verdana" panose="020B0604030504040204" pitchFamily="34" charset="0"/>
                      </a:endParaRPr>
                    </a:p>
                  </a:txBody>
                  <a:tcPr/>
                </a:tc>
                <a:tc>
                  <a:txBody>
                    <a:bodyPr/>
                    <a:lstStyle/>
                    <a:p>
                      <a:endParaRPr lang="en-IE" sz="140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114675883"/>
                  </a:ext>
                </a:extLst>
              </a:tr>
              <a:tr h="370840">
                <a:tc>
                  <a:txBody>
                    <a:bodyPr/>
                    <a:lstStyle/>
                    <a:p>
                      <a:r>
                        <a:rPr lang="en-US" sz="1200" dirty="0"/>
                        <a:t>1.3 Participates with the midwife in respecting the diversity of women and their families including their beliefs, values, choices and priorities.</a:t>
                      </a:r>
                      <a:endParaRPr lang="en-US" sz="1200" dirty="0">
                        <a:latin typeface="Verdana" panose="020B0604030504040204" pitchFamily="34" charset="0"/>
                        <a:ea typeface="Verdana" panose="020B0604030504040204" pitchFamily="34" charset="0"/>
                      </a:endParaRPr>
                    </a:p>
                  </a:txBody>
                  <a:tcPr/>
                </a:tc>
                <a:tc>
                  <a:txBody>
                    <a:bodyPr/>
                    <a:lstStyle/>
                    <a:p>
                      <a:pPr marL="285750" indent="-285750">
                        <a:buFont typeface="Arial" panose="020B0604020202020204" pitchFamily="34" charset="0"/>
                        <a:buChar char="•"/>
                      </a:pPr>
                      <a:r>
                        <a:rPr lang="en-US" sz="1200" dirty="0"/>
                        <a:t>Identifies diversity and displays respect for beliefs values choices and priorities that may affect the provision of care.</a:t>
                      </a:r>
                      <a:endParaRPr lang="en-US" sz="1200" dirty="0">
                        <a:latin typeface="Verdana" panose="020B0604030504040204" pitchFamily="34" charset="0"/>
                        <a:ea typeface="Verdana" panose="020B0604030504040204" pitchFamily="34" charset="0"/>
                      </a:endParaRPr>
                    </a:p>
                  </a:txBody>
                  <a:tcPr/>
                </a:tc>
                <a:tc>
                  <a:txBody>
                    <a:bodyPr/>
                    <a:lstStyle/>
                    <a:p>
                      <a:endParaRPr lang="en-IE" sz="1400" dirty="0">
                        <a:latin typeface="Verdana" panose="020B0604030504040204" pitchFamily="34" charset="0"/>
                        <a:ea typeface="Verdana" panose="020B0604030504040204" pitchFamily="34" charset="0"/>
                      </a:endParaRPr>
                    </a:p>
                  </a:txBody>
                  <a:tcPr/>
                </a:tc>
                <a:tc>
                  <a:txBody>
                    <a:bodyPr/>
                    <a:lstStyle/>
                    <a:p>
                      <a:endParaRPr lang="en-IE"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361752210"/>
                  </a:ext>
                </a:extLst>
              </a:tr>
              <a:tr h="370840">
                <a:tc>
                  <a:txBody>
                    <a:bodyPr/>
                    <a:lstStyle/>
                    <a:p>
                      <a:r>
                        <a:rPr lang="en-US" sz="1200" dirty="0"/>
                        <a:t>1.4 Participates with the midwife in providing sufficient evidence-based information to the woman to empower her to make informed decisions about her care and that of her baby.</a:t>
                      </a:r>
                      <a:endParaRPr lang="en-US" sz="1200" dirty="0">
                        <a:latin typeface="Verdana" panose="020B0604030504040204" pitchFamily="34" charset="0"/>
                        <a:ea typeface="Verdana" panose="020B0604030504040204" pitchFamily="34" charset="0"/>
                      </a:endParaRPr>
                    </a:p>
                  </a:txBody>
                  <a:tcPr/>
                </a:tc>
                <a:tc>
                  <a:txBody>
                    <a:bodyPr/>
                    <a:lstStyle/>
                    <a:p>
                      <a:pPr marL="285750" indent="-285750">
                        <a:buFont typeface="Arial" panose="020B0604020202020204" pitchFamily="34" charset="0"/>
                        <a:buChar char="•"/>
                      </a:pPr>
                      <a:r>
                        <a:rPr lang="en-US" sz="1200" dirty="0"/>
                        <a:t>Uses appropriate language when providing information to a woman.</a:t>
                      </a:r>
                      <a:endParaRPr lang="en-US" sz="1200" dirty="0">
                        <a:latin typeface="Verdana" panose="020B0604030504040204" pitchFamily="34" charset="0"/>
                        <a:ea typeface="Verdana" panose="020B0604030504040204" pitchFamily="34" charset="0"/>
                      </a:endParaRPr>
                    </a:p>
                  </a:txBody>
                  <a:tcPr/>
                </a:tc>
                <a:tc>
                  <a:txBody>
                    <a:bodyPr/>
                    <a:lstStyle/>
                    <a:p>
                      <a:endParaRPr lang="en-IE" sz="1400" dirty="0">
                        <a:latin typeface="Verdana" panose="020B0604030504040204" pitchFamily="34" charset="0"/>
                        <a:ea typeface="Verdana" panose="020B0604030504040204" pitchFamily="34" charset="0"/>
                      </a:endParaRPr>
                    </a:p>
                  </a:txBody>
                  <a:tcPr/>
                </a:tc>
                <a:tc>
                  <a:txBody>
                    <a:bodyPr/>
                    <a:lstStyle/>
                    <a:p>
                      <a:endParaRPr lang="en-IE"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847454001"/>
                  </a:ext>
                </a:extLst>
              </a:tr>
            </a:tbl>
          </a:graphicData>
        </a:graphic>
      </p:graphicFrame>
    </p:spTree>
    <p:extLst>
      <p:ext uri="{BB962C8B-B14F-4D97-AF65-F5344CB8AC3E}">
        <p14:creationId xmlns:p14="http://schemas.microsoft.com/office/powerpoint/2010/main" val="4283740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Year 4 - Principle 1</a:t>
            </a:r>
          </a:p>
        </p:txBody>
      </p:sp>
      <p:graphicFrame>
        <p:nvGraphicFramePr>
          <p:cNvPr id="6" name="Table 6">
            <a:extLst>
              <a:ext uri="{FF2B5EF4-FFF2-40B4-BE49-F238E27FC236}">
                <a16:creationId xmlns:a16="http://schemas.microsoft.com/office/drawing/2014/main" id="{8CB6353F-2358-4E57-B799-693718732AD6}"/>
              </a:ext>
            </a:extLst>
          </p:cNvPr>
          <p:cNvGraphicFramePr>
            <a:graphicFrameLocks noGrp="1"/>
          </p:cNvGraphicFramePr>
          <p:nvPr>
            <p:extLst>
              <p:ext uri="{D42A27DB-BD31-4B8C-83A1-F6EECF244321}">
                <p14:modId xmlns:p14="http://schemas.microsoft.com/office/powerpoint/2010/main" val="1547716811"/>
              </p:ext>
            </p:extLst>
          </p:nvPr>
        </p:nvGraphicFramePr>
        <p:xfrm>
          <a:off x="403952" y="805707"/>
          <a:ext cx="10898410" cy="5461000"/>
        </p:xfrm>
        <a:graphic>
          <a:graphicData uri="http://schemas.openxmlformats.org/drawingml/2006/table">
            <a:tbl>
              <a:tblPr firstRow="1" bandRow="1">
                <a:tableStyleId>{F5AB1C69-6EDB-4FF4-983F-18BD219EF322}</a:tableStyleId>
              </a:tblPr>
              <a:tblGrid>
                <a:gridCol w="3941625">
                  <a:extLst>
                    <a:ext uri="{9D8B030D-6E8A-4147-A177-3AD203B41FA5}">
                      <a16:colId xmlns:a16="http://schemas.microsoft.com/office/drawing/2014/main" val="3364209544"/>
                    </a:ext>
                  </a:extLst>
                </a:gridCol>
                <a:gridCol w="4531608">
                  <a:extLst>
                    <a:ext uri="{9D8B030D-6E8A-4147-A177-3AD203B41FA5}">
                      <a16:colId xmlns:a16="http://schemas.microsoft.com/office/drawing/2014/main" val="2487891971"/>
                    </a:ext>
                  </a:extLst>
                </a:gridCol>
                <a:gridCol w="1197820">
                  <a:extLst>
                    <a:ext uri="{9D8B030D-6E8A-4147-A177-3AD203B41FA5}">
                      <a16:colId xmlns:a16="http://schemas.microsoft.com/office/drawing/2014/main" val="4258498085"/>
                    </a:ext>
                  </a:extLst>
                </a:gridCol>
                <a:gridCol w="1227357">
                  <a:extLst>
                    <a:ext uri="{9D8B030D-6E8A-4147-A177-3AD203B41FA5}">
                      <a16:colId xmlns:a16="http://schemas.microsoft.com/office/drawing/2014/main" val="637815588"/>
                    </a:ext>
                  </a:extLst>
                </a:gridCol>
              </a:tblGrid>
              <a:tr h="370840">
                <a:tc gridSpan="4">
                  <a:txBody>
                    <a:bodyPr/>
                    <a:lstStyle/>
                    <a:p>
                      <a:r>
                        <a:rPr lang="en-IE" sz="1600" dirty="0">
                          <a:effectLst/>
                          <a:latin typeface="Verdana" panose="020B0604030504040204" pitchFamily="34" charset="0"/>
                          <a:ea typeface="Verdana" panose="020B0604030504040204" pitchFamily="34" charset="0"/>
                        </a:rPr>
                        <a:t>Principle 1: Respect for the Dignity of the Person</a:t>
                      </a:r>
                      <a:endParaRPr lang="en-IE" sz="1600" dirty="0">
                        <a:latin typeface="Verdana" panose="020B0604030504040204" pitchFamily="34" charset="0"/>
                        <a:ea typeface="Verdana" panose="020B0604030504040204" pitchFamily="34" charset="0"/>
                      </a:endParaRPr>
                    </a:p>
                  </a:txBody>
                  <a:tcPr/>
                </a:tc>
                <a:tc hMerge="1">
                  <a:txBody>
                    <a:bodyPr/>
                    <a:lstStyle/>
                    <a:p>
                      <a:endParaRPr lang="en-IE" dirty="0"/>
                    </a:p>
                  </a:txBody>
                  <a:tcPr/>
                </a:tc>
                <a:tc hMerge="1">
                  <a:txBody>
                    <a:bodyPr/>
                    <a:lstStyle/>
                    <a:p>
                      <a:endParaRPr lang="en-IE" dirty="0"/>
                    </a:p>
                  </a:txBody>
                  <a:tcPr/>
                </a:tc>
                <a:tc hMerge="1">
                  <a:txBody>
                    <a:bodyPr/>
                    <a:lstStyle/>
                    <a:p>
                      <a:endParaRPr lang="en-IE" dirty="0"/>
                    </a:p>
                  </a:txBody>
                  <a:tcPr/>
                </a:tc>
                <a:extLst>
                  <a:ext uri="{0D108BD9-81ED-4DB2-BD59-A6C34878D82A}">
                    <a16:rowId xmlns:a16="http://schemas.microsoft.com/office/drawing/2014/main" val="1201196221"/>
                  </a:ext>
                </a:extLst>
              </a:tr>
              <a:tr h="370840">
                <a:tc gridSpan="4">
                  <a:txBody>
                    <a:bodyPr/>
                    <a:lstStyle/>
                    <a:p>
                      <a:r>
                        <a:rPr lang="en-US" sz="1400" dirty="0">
                          <a:latin typeface="Verdana" panose="020B0604030504040204" pitchFamily="34" charset="0"/>
                          <a:ea typeface="Verdana" panose="020B0604030504040204" pitchFamily="34" charset="0"/>
                        </a:rPr>
                        <a:t>Competency 1: The midwife’s practice is underpinned by a philosophy that protects and promotes the safety and autonomy of the woman and respects her experiences, choices, priorities, beliefs and values</a:t>
                      </a:r>
                    </a:p>
                  </a:txBody>
                  <a:tcPr/>
                </a:tc>
                <a:tc hMerge="1">
                  <a:txBody>
                    <a:bodyPr/>
                    <a:lstStyle/>
                    <a:p>
                      <a:endParaRPr lang="en-IE" dirty="0"/>
                    </a:p>
                  </a:txBody>
                  <a:tcPr/>
                </a:tc>
                <a:tc hMerge="1">
                  <a:txBody>
                    <a:bodyPr/>
                    <a:lstStyle/>
                    <a:p>
                      <a:endParaRPr lang="en-IE" dirty="0"/>
                    </a:p>
                  </a:txBody>
                  <a:tcPr/>
                </a:tc>
                <a:tc hMerge="1">
                  <a:txBody>
                    <a:bodyPr/>
                    <a:lstStyle/>
                    <a:p>
                      <a:endParaRPr lang="en-IE" dirty="0"/>
                    </a:p>
                  </a:txBody>
                  <a:tcPr/>
                </a:tc>
                <a:extLst>
                  <a:ext uri="{0D108BD9-81ED-4DB2-BD59-A6C34878D82A}">
                    <a16:rowId xmlns:a16="http://schemas.microsoft.com/office/drawing/2014/main" val="188146625"/>
                  </a:ext>
                </a:extLst>
              </a:tr>
              <a:tr h="370840">
                <a:tc>
                  <a:txBody>
                    <a:bodyPr/>
                    <a:lstStyle/>
                    <a:p>
                      <a:r>
                        <a:rPr lang="en-IE" sz="1200" dirty="0">
                          <a:latin typeface="Verdana" panose="020B0604030504040204" pitchFamily="34" charset="0"/>
                          <a:ea typeface="Verdana" panose="020B0604030504040204" pitchFamily="34" charset="0"/>
                        </a:rPr>
                        <a:t>LEVEL: DIRECT SUPERVISION</a:t>
                      </a:r>
                    </a:p>
                  </a:txBody>
                  <a:tcPr/>
                </a:tc>
                <a:tc>
                  <a:txBody>
                    <a:bodyPr/>
                    <a:lstStyle/>
                    <a:p>
                      <a:r>
                        <a:rPr lang="en-IE" sz="1200" dirty="0">
                          <a:latin typeface="Verdana" panose="020B0604030504040204" pitchFamily="34" charset="0"/>
                          <a:ea typeface="Verdana" panose="020B0604030504040204" pitchFamily="34" charset="0"/>
                        </a:rPr>
                        <a:t>Assessment Criteria</a:t>
                      </a:r>
                    </a:p>
                  </a:txBody>
                  <a:tcPr/>
                </a:tc>
                <a:tc>
                  <a:txBody>
                    <a:bodyPr/>
                    <a:lstStyle/>
                    <a:p>
                      <a:r>
                        <a:rPr lang="en-IE" sz="1200" dirty="0">
                          <a:latin typeface="Verdana" panose="020B0604030504040204" pitchFamily="34" charset="0"/>
                          <a:ea typeface="Verdana" panose="020B0604030504040204" pitchFamily="34" charset="0"/>
                        </a:rPr>
                        <a:t>Date &amp; Sign </a:t>
                      </a:r>
                    </a:p>
                    <a:p>
                      <a:r>
                        <a:rPr lang="en-IE" sz="1200" dirty="0">
                          <a:latin typeface="Verdana" panose="020B0604030504040204" pitchFamily="34" charset="0"/>
                          <a:ea typeface="Verdana" panose="020B0604030504040204" pitchFamily="34" charset="0"/>
                        </a:rPr>
                        <a:t>Pass</a:t>
                      </a:r>
                    </a:p>
                  </a:txBody>
                  <a:tcPr/>
                </a:tc>
                <a:tc>
                  <a:txBody>
                    <a:bodyPr/>
                    <a:lstStyle/>
                    <a:p>
                      <a:r>
                        <a:rPr lang="en-IE" sz="1200" dirty="0">
                          <a:latin typeface="Verdana" panose="020B0604030504040204" pitchFamily="34" charset="0"/>
                          <a:ea typeface="Verdana" panose="020B0604030504040204" pitchFamily="34" charset="0"/>
                        </a:rPr>
                        <a:t>Date &amp; Sign </a:t>
                      </a:r>
                    </a:p>
                    <a:p>
                      <a:r>
                        <a:rPr lang="en-IE" sz="1200" dirty="0">
                          <a:latin typeface="Verdana" panose="020B0604030504040204" pitchFamily="34" charset="0"/>
                          <a:ea typeface="Verdana" panose="020B0604030504040204" pitchFamily="34" charset="0"/>
                        </a:rPr>
                        <a:t>Fail</a:t>
                      </a:r>
                    </a:p>
                  </a:txBody>
                  <a:tcPr/>
                </a:tc>
                <a:extLst>
                  <a:ext uri="{0D108BD9-81ED-4DB2-BD59-A6C34878D82A}">
                    <a16:rowId xmlns:a16="http://schemas.microsoft.com/office/drawing/2014/main" val="3155317086"/>
                  </a:ext>
                </a:extLst>
              </a:tr>
              <a:tr h="370840">
                <a:tc>
                  <a:txBody>
                    <a:bodyPr/>
                    <a:lstStyle/>
                    <a:p>
                      <a:pPr>
                        <a:spcAft>
                          <a:spcPts val="0"/>
                        </a:spcAft>
                      </a:pPr>
                      <a:r>
                        <a:rPr lang="en-US" sz="1200" dirty="0">
                          <a:effectLst/>
                          <a:latin typeface="Verdana" panose="020B0604030504040204" pitchFamily="34" charset="0"/>
                          <a:ea typeface="Verdana" panose="020B0604030504040204" pitchFamily="34" charset="0"/>
                        </a:rPr>
                        <a:t>1.1 Promotes and protects pregnancy and childbirth as a healthy and normal physiological event and a profound event in a woman’s life.</a:t>
                      </a:r>
                    </a:p>
                  </a:txBody>
                  <a:tcPr/>
                </a:tc>
                <a:tc>
                  <a:txBody>
                    <a:bodyPr/>
                    <a:lstStyle/>
                    <a:p>
                      <a:pPr marL="285750" indent="-285750">
                        <a:buFont typeface="Arial" panose="020B0604020202020204" pitchFamily="34" charset="0"/>
                        <a:buChar char="•"/>
                      </a:pPr>
                      <a:r>
                        <a:rPr lang="en-US" sz="1200" dirty="0" err="1">
                          <a:latin typeface="Verdana" panose="020B0604030504040204" pitchFamily="34" charset="0"/>
                          <a:ea typeface="Verdana" panose="020B0604030504040204" pitchFamily="34" charset="0"/>
                        </a:rPr>
                        <a:t>Utilises</a:t>
                      </a:r>
                      <a:r>
                        <a:rPr lang="en-US" sz="1200" dirty="0">
                          <a:latin typeface="Verdana" panose="020B0604030504040204" pitchFamily="34" charset="0"/>
                          <a:ea typeface="Verdana" panose="020B0604030504040204" pitchFamily="34" charset="0"/>
                        </a:rPr>
                        <a:t> health promotion opportunities to promote pregnancy as a healthy and normal physiological event</a:t>
                      </a:r>
                    </a:p>
                  </a:txBody>
                  <a:tcPr/>
                </a:tc>
                <a:tc>
                  <a:txBody>
                    <a:bodyPr/>
                    <a:lstStyle/>
                    <a:p>
                      <a:endParaRPr lang="en-IE" sz="1400">
                        <a:latin typeface="Verdana" panose="020B0604030504040204" pitchFamily="34" charset="0"/>
                        <a:ea typeface="Verdana" panose="020B0604030504040204" pitchFamily="34" charset="0"/>
                      </a:endParaRPr>
                    </a:p>
                  </a:txBody>
                  <a:tcPr/>
                </a:tc>
                <a:tc>
                  <a:txBody>
                    <a:bodyPr/>
                    <a:lstStyle/>
                    <a:p>
                      <a:endParaRPr lang="en-IE" sz="140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82077441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Verdana" panose="020B0604030504040204" pitchFamily="34" charset="0"/>
                          <a:ea typeface="Verdana" panose="020B0604030504040204" pitchFamily="34" charset="0"/>
                        </a:rPr>
                        <a:t>1.2 Advocates on behalf of women and their babies to ensure their rights and interests are protected including the woman’s right to choose how and where to give birth.</a:t>
                      </a:r>
                    </a:p>
                  </a:txBody>
                  <a:tcPr/>
                </a:tc>
                <a:tc>
                  <a:txBody>
                    <a:bodyPr/>
                    <a:lstStyle/>
                    <a:p>
                      <a:pPr marL="285750" indent="-285750">
                        <a:buFont typeface="Arial" panose="020B0604020202020204" pitchFamily="34" charset="0"/>
                        <a:buChar char="•"/>
                      </a:pPr>
                      <a:r>
                        <a:rPr lang="en-US" sz="1200" dirty="0">
                          <a:latin typeface="Verdana" panose="020B0604030504040204" pitchFamily="34" charset="0"/>
                          <a:ea typeface="Verdana" panose="020B0604030504040204" pitchFamily="34" charset="0"/>
                        </a:rPr>
                        <a:t>Ensures that informed consent is obtained from the woman by all health care professionals before any procedures are carried out.  </a:t>
                      </a:r>
                    </a:p>
                    <a:p>
                      <a:pPr marL="285750" indent="-285750">
                        <a:buFont typeface="Arial" panose="020B0604020202020204" pitchFamily="34" charset="0"/>
                        <a:buChar char="•"/>
                      </a:pPr>
                      <a:r>
                        <a:rPr lang="en-US" sz="1200" dirty="0">
                          <a:latin typeface="Verdana" panose="020B0604030504040204" pitchFamily="34" charset="0"/>
                          <a:ea typeface="Verdana" panose="020B0604030504040204" pitchFamily="34" charset="0"/>
                        </a:rPr>
                        <a:t>Promotes options and choices of maternity care for women based on current evidence. </a:t>
                      </a:r>
                    </a:p>
                  </a:txBody>
                  <a:tcPr/>
                </a:tc>
                <a:tc>
                  <a:txBody>
                    <a:bodyPr/>
                    <a:lstStyle/>
                    <a:p>
                      <a:endParaRPr lang="en-IE" sz="1400">
                        <a:latin typeface="Verdana" panose="020B0604030504040204" pitchFamily="34" charset="0"/>
                        <a:ea typeface="Verdana" panose="020B0604030504040204" pitchFamily="34" charset="0"/>
                      </a:endParaRPr>
                    </a:p>
                  </a:txBody>
                  <a:tcPr/>
                </a:tc>
                <a:tc>
                  <a:txBody>
                    <a:bodyPr/>
                    <a:lstStyle/>
                    <a:p>
                      <a:endParaRPr lang="en-IE"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114675883"/>
                  </a:ext>
                </a:extLst>
              </a:tr>
              <a:tr h="370840">
                <a:tc>
                  <a:txBody>
                    <a:bodyPr/>
                    <a:lstStyle/>
                    <a:p>
                      <a:r>
                        <a:rPr lang="en-US" sz="1200" dirty="0">
                          <a:latin typeface="Verdana" panose="020B0604030504040204" pitchFamily="34" charset="0"/>
                          <a:ea typeface="Verdana" panose="020B0604030504040204" pitchFamily="34" charset="0"/>
                        </a:rPr>
                        <a:t>1.3 Respects the diversity, beliefs, values and choices and priorities of the woman and her family.</a:t>
                      </a:r>
                    </a:p>
                  </a:txBody>
                  <a:tcPr/>
                </a:tc>
                <a:tc>
                  <a:txBody>
                    <a:bodyPr/>
                    <a:lstStyle/>
                    <a:p>
                      <a:pPr marL="285750" indent="-285750">
                        <a:buFont typeface="Arial" panose="020B0604020202020204" pitchFamily="34" charset="0"/>
                        <a:buChar char="•"/>
                      </a:pPr>
                      <a:r>
                        <a:rPr lang="en-US" sz="1200" dirty="0">
                          <a:latin typeface="Verdana" panose="020B0604030504040204" pitchFamily="34" charset="0"/>
                          <a:ea typeface="Verdana" panose="020B0604030504040204" pitchFamily="34" charset="0"/>
                        </a:rPr>
                        <a:t>Assesses, plans, implements and evaluates culturally sensitive care on an individual basis.</a:t>
                      </a:r>
                    </a:p>
                  </a:txBody>
                  <a:tcPr/>
                </a:tc>
                <a:tc>
                  <a:txBody>
                    <a:bodyPr/>
                    <a:lstStyle/>
                    <a:p>
                      <a:endParaRPr lang="en-IE" sz="1400" dirty="0">
                        <a:latin typeface="Verdana" panose="020B0604030504040204" pitchFamily="34" charset="0"/>
                        <a:ea typeface="Verdana" panose="020B0604030504040204" pitchFamily="34" charset="0"/>
                      </a:endParaRPr>
                    </a:p>
                  </a:txBody>
                  <a:tcPr/>
                </a:tc>
                <a:tc>
                  <a:txBody>
                    <a:bodyPr/>
                    <a:lstStyle/>
                    <a:p>
                      <a:endParaRPr lang="en-IE"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361752210"/>
                  </a:ext>
                </a:extLst>
              </a:tr>
              <a:tr h="370840">
                <a:tc>
                  <a:txBody>
                    <a:bodyPr/>
                    <a:lstStyle/>
                    <a:p>
                      <a:r>
                        <a:rPr lang="en-US" sz="1200" dirty="0">
                          <a:latin typeface="Verdana" panose="020B0604030504040204" pitchFamily="34" charset="0"/>
                          <a:ea typeface="Verdana" panose="020B0604030504040204" pitchFamily="34" charset="0"/>
                        </a:rPr>
                        <a:t>1.4 Provides the woman with sufficient evidence-based information to empower her to make an informed decision about her care and that of her baby.</a:t>
                      </a:r>
                    </a:p>
                  </a:txBody>
                  <a:tcPr/>
                </a:tc>
                <a:tc>
                  <a:txBody>
                    <a:bodyPr/>
                    <a:lstStyle/>
                    <a:p>
                      <a:pPr marL="285750" indent="-285750">
                        <a:buFont typeface="Arial" panose="020B0604020202020204" pitchFamily="34" charset="0"/>
                        <a:buChar char="•"/>
                      </a:pPr>
                      <a:r>
                        <a:rPr lang="en-US" sz="1200" dirty="0">
                          <a:latin typeface="Verdana" panose="020B0604030504040204" pitchFamily="34" charset="0"/>
                          <a:ea typeface="Verdana" panose="020B0604030504040204" pitchFamily="34" charset="0"/>
                        </a:rPr>
                        <a:t>Provides the woman with sufficient evidence-based information to empower her to make an informed decision about her care and that of her baby. </a:t>
                      </a:r>
                    </a:p>
                  </a:txBody>
                  <a:tcPr/>
                </a:tc>
                <a:tc>
                  <a:txBody>
                    <a:bodyPr/>
                    <a:lstStyle/>
                    <a:p>
                      <a:endParaRPr lang="en-IE" sz="1400" dirty="0">
                        <a:latin typeface="Verdana" panose="020B0604030504040204" pitchFamily="34" charset="0"/>
                        <a:ea typeface="Verdana" panose="020B0604030504040204" pitchFamily="34" charset="0"/>
                      </a:endParaRPr>
                    </a:p>
                  </a:txBody>
                  <a:tcPr/>
                </a:tc>
                <a:tc>
                  <a:txBody>
                    <a:bodyPr/>
                    <a:lstStyle/>
                    <a:p>
                      <a:endParaRPr lang="en-IE"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847454001"/>
                  </a:ext>
                </a:extLst>
              </a:tr>
              <a:tr h="370840">
                <a:tc>
                  <a:txBody>
                    <a:bodyPr/>
                    <a:lstStyle/>
                    <a:p>
                      <a:r>
                        <a:rPr lang="en-US" sz="1200" dirty="0">
                          <a:latin typeface="Verdana" panose="020B0604030504040204" pitchFamily="34" charset="0"/>
                          <a:ea typeface="Verdana" panose="020B0604030504040204" pitchFamily="34" charset="0"/>
                        </a:rPr>
                        <a:t>1.5 Respects the woman’s right to choose not to avail of a recommendation about her care and take appropriate action.</a:t>
                      </a:r>
                    </a:p>
                  </a:txBody>
                  <a:tcPr/>
                </a:tc>
                <a:tc>
                  <a:txBody>
                    <a:bodyPr/>
                    <a:lstStyle/>
                    <a:p>
                      <a:pPr marL="342900" lvl="0" indent="-342900" algn="l">
                        <a:spcAft>
                          <a:spcPts val="0"/>
                        </a:spcAft>
                        <a:buFont typeface="Symbol"/>
                        <a:buChar char=""/>
                      </a:pPr>
                      <a:r>
                        <a:rPr lang="en-IE" sz="1200" dirty="0">
                          <a:effectLst/>
                          <a:latin typeface="Verdana" panose="020B0604030504040204" pitchFamily="34" charset="0"/>
                          <a:ea typeface="Verdana" panose="020B0604030504040204" pitchFamily="34" charset="0"/>
                        </a:rPr>
                        <a:t>Demonstrates support for women’s choices, and aims to respect their rights while informing them of best practice. </a:t>
                      </a:r>
                    </a:p>
                    <a:p>
                      <a:pPr marL="342900" lvl="0" indent="-342900" algn="l">
                        <a:spcAft>
                          <a:spcPts val="0"/>
                        </a:spcAft>
                        <a:buFont typeface="Symbol"/>
                        <a:buChar char=""/>
                      </a:pPr>
                      <a:r>
                        <a:rPr lang="en-IE" sz="1200" dirty="0">
                          <a:effectLst/>
                          <a:latin typeface="Verdana" panose="020B0604030504040204" pitchFamily="34" charset="0"/>
                          <a:ea typeface="Verdana" panose="020B0604030504040204" pitchFamily="34" charset="0"/>
                        </a:rPr>
                        <a:t>Accurately documents all information and care provided.</a:t>
                      </a:r>
                    </a:p>
                  </a:txBody>
                  <a:tcPr/>
                </a:tc>
                <a:tc>
                  <a:txBody>
                    <a:bodyPr/>
                    <a:lstStyle/>
                    <a:p>
                      <a:endParaRPr lang="en-IE" sz="1400" dirty="0">
                        <a:latin typeface="Verdana" panose="020B0604030504040204" pitchFamily="34" charset="0"/>
                        <a:ea typeface="Verdana" panose="020B0604030504040204" pitchFamily="34" charset="0"/>
                      </a:endParaRPr>
                    </a:p>
                  </a:txBody>
                  <a:tcPr/>
                </a:tc>
                <a:tc>
                  <a:txBody>
                    <a:bodyPr/>
                    <a:lstStyle/>
                    <a:p>
                      <a:endParaRPr lang="en-IE"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655038277"/>
                  </a:ext>
                </a:extLst>
              </a:tr>
            </a:tbl>
          </a:graphicData>
        </a:graphic>
      </p:graphicFrame>
    </p:spTree>
    <p:extLst>
      <p:ext uri="{BB962C8B-B14F-4D97-AF65-F5344CB8AC3E}">
        <p14:creationId xmlns:p14="http://schemas.microsoft.com/office/powerpoint/2010/main" val="3768515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2800" dirty="0"/>
              <a:t>Issues identified</a:t>
            </a:r>
            <a:r>
              <a:rPr lang="en-IE" dirty="0"/>
              <a:t> </a:t>
            </a:r>
            <a:br>
              <a:rPr lang="en-IE" dirty="0"/>
            </a:br>
            <a:endParaRPr lang="en-IE" dirty="0"/>
          </a:p>
        </p:txBody>
      </p:sp>
      <p:pic>
        <p:nvPicPr>
          <p:cNvPr id="4098" name="Picture 2" descr="Image result for issues identifie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1815" y="4069525"/>
            <a:ext cx="3039145" cy="20260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2F49B37D-5638-4149-8ADC-6D4C3CFF2549}"/>
              </a:ext>
            </a:extLst>
          </p:cNvPr>
          <p:cNvSpPr txBox="1">
            <a:spLocks/>
          </p:cNvSpPr>
          <p:nvPr/>
        </p:nvSpPr>
        <p:spPr>
          <a:xfrm>
            <a:off x="396606" y="1304730"/>
            <a:ext cx="9087027" cy="3054148"/>
          </a:xfrm>
          <a:prstGeom prst="rect">
            <a:avLst/>
          </a:prstGeom>
        </p:spPr>
        <p:txBody>
          <a:bodyPr vert="horz" lIns="0" tIns="0" rIns="0" bIns="0" rtlCol="0">
            <a:noAutofit/>
          </a:bodyPr>
          <a:lstStyle>
            <a:lvl1pPr marL="0" indent="-180000" algn="l" defTabSz="914400" rtl="0" eaLnBrk="1" latinLnBrk="0" hangingPunct="1">
              <a:lnSpc>
                <a:spcPct val="90000"/>
              </a:lnSpc>
              <a:spcBef>
                <a:spcPts val="0"/>
              </a:spcBef>
              <a:spcAft>
                <a:spcPts val="1000"/>
              </a:spcAft>
              <a:buFont typeface="Arial" panose="020B0604020202020204" pitchFamily="34" charset="0"/>
              <a:buChar char="•"/>
              <a:defRPr sz="2000" b="0" i="0" kern="1200">
                <a:solidFill>
                  <a:schemeClr val="tx1"/>
                </a:solidFill>
                <a:latin typeface="Verdana" panose="020B0604030504040204" pitchFamily="34" charset="0"/>
                <a:ea typeface="+mn-ea"/>
                <a:cs typeface="+mn-cs"/>
              </a:defRPr>
            </a:lvl1pPr>
            <a:lvl2pPr marL="360000" indent="-180000" algn="l" defTabSz="914400" rtl="0" eaLnBrk="1" latinLnBrk="0" hangingPunct="1">
              <a:lnSpc>
                <a:spcPct val="90000"/>
              </a:lnSpc>
              <a:spcBef>
                <a:spcPts val="0"/>
              </a:spcBef>
              <a:spcAft>
                <a:spcPts val="900"/>
              </a:spcAft>
              <a:buFont typeface="Arial" panose="020B0604020202020204" pitchFamily="34" charset="0"/>
              <a:buChar char="•"/>
              <a:defRPr sz="1800" b="0" i="0" kern="1200">
                <a:solidFill>
                  <a:schemeClr val="tx1"/>
                </a:solidFill>
                <a:latin typeface="Verdana" panose="020B0604030504040204" pitchFamily="34" charset="0"/>
                <a:ea typeface="+mn-ea"/>
                <a:cs typeface="+mn-cs"/>
              </a:defRPr>
            </a:lvl2pPr>
            <a:lvl3pPr marL="54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3pPr>
            <a:lvl4pPr marL="72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4pPr>
            <a:lvl5pPr marL="90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50000"/>
              </a:lnSpc>
            </a:pPr>
            <a:r>
              <a:rPr lang="en-IE" sz="1800" dirty="0"/>
              <a:t>Organisational change for HEIs and clinical environment </a:t>
            </a:r>
          </a:p>
          <a:p>
            <a:pPr marL="285750" indent="-285750">
              <a:lnSpc>
                <a:spcPct val="150000"/>
              </a:lnSpc>
            </a:pPr>
            <a:r>
              <a:rPr lang="en-IE" sz="1800" dirty="0"/>
              <a:t>New ways of working for NMBI, HEIs and clinical sites </a:t>
            </a:r>
          </a:p>
          <a:p>
            <a:pPr marL="285750" indent="-285750">
              <a:lnSpc>
                <a:spcPct val="150000"/>
              </a:lnSpc>
            </a:pPr>
            <a:r>
              <a:rPr lang="en-IE" sz="1800" dirty="0"/>
              <a:t>Concern re loss of identity</a:t>
            </a:r>
          </a:p>
          <a:p>
            <a:pPr marL="285750" indent="-285750">
              <a:lnSpc>
                <a:spcPct val="150000"/>
              </a:lnSpc>
            </a:pPr>
            <a:r>
              <a:rPr lang="en-IE" sz="1800" dirty="0"/>
              <a:t>Need for regular evaluation particularly as new standardised approach </a:t>
            </a:r>
          </a:p>
          <a:p>
            <a:pPr marL="285750" indent="-285750">
              <a:lnSpc>
                <a:spcPct val="150000"/>
              </a:lnSpc>
            </a:pPr>
            <a:r>
              <a:rPr lang="en-IE" sz="1800" dirty="0"/>
              <a:t>A working document</a:t>
            </a:r>
          </a:p>
          <a:p>
            <a:pPr lvl="1" indent="0">
              <a:lnSpc>
                <a:spcPct val="150000"/>
              </a:lnSpc>
              <a:buNone/>
            </a:pPr>
            <a:endParaRPr lang="en-IE" sz="1600" dirty="0"/>
          </a:p>
        </p:txBody>
      </p:sp>
      <p:pic>
        <p:nvPicPr>
          <p:cNvPr id="2050" name="Picture 2" descr="The Importance Of Strong Issue Management In The Food Industry - Food  Strategy Institute">
            <a:extLst>
              <a:ext uri="{FF2B5EF4-FFF2-40B4-BE49-F238E27FC236}">
                <a16:creationId xmlns:a16="http://schemas.microsoft.com/office/drawing/2014/main" id="{2288C10A-2A2E-4225-8E98-CBEF0D4E14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86652" y="1333651"/>
            <a:ext cx="2857500" cy="207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734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erseverance - meeting a personal challenge | St Matthew's Church of  England Primary School and Nursery">
            <a:extLst>
              <a:ext uri="{FF2B5EF4-FFF2-40B4-BE49-F238E27FC236}">
                <a16:creationId xmlns:a16="http://schemas.microsoft.com/office/drawing/2014/main" id="{A99FCF7A-55E7-4791-A505-5BB7B7F7F1D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4443"/>
          <a:stretch/>
        </p:blipFill>
        <p:spPr bwMode="auto">
          <a:xfrm>
            <a:off x="3826136" y="4767941"/>
            <a:ext cx="5532413" cy="20900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87275" y="330506"/>
            <a:ext cx="11400773" cy="659197"/>
          </a:xfrm>
        </p:spPr>
        <p:txBody>
          <a:bodyPr/>
          <a:lstStyle/>
          <a:p>
            <a:r>
              <a:rPr lang="en-IE" sz="2800" dirty="0"/>
              <a:t>Challenges encountered </a:t>
            </a:r>
            <a:br>
              <a:rPr lang="en-IE" sz="2800" dirty="0"/>
            </a:br>
            <a:endParaRPr lang="en-IE" sz="2800" dirty="0"/>
          </a:p>
        </p:txBody>
      </p:sp>
      <p:sp>
        <p:nvSpPr>
          <p:cNvPr id="3" name="Content Placeholder 2"/>
          <p:cNvSpPr>
            <a:spLocks noGrp="1"/>
          </p:cNvSpPr>
          <p:nvPr>
            <p:ph idx="1"/>
          </p:nvPr>
        </p:nvSpPr>
        <p:spPr>
          <a:xfrm>
            <a:off x="398033" y="1097279"/>
            <a:ext cx="10365761" cy="4453667"/>
          </a:xfrm>
        </p:spPr>
        <p:txBody>
          <a:bodyPr/>
          <a:lstStyle/>
          <a:p>
            <a:pPr marL="285750" indent="-285750">
              <a:lnSpc>
                <a:spcPct val="150000"/>
              </a:lnSpc>
            </a:pPr>
            <a:r>
              <a:rPr lang="en-IE" sz="1800" dirty="0"/>
              <a:t> Issues of academic governance which each HEI addressed individually</a:t>
            </a:r>
          </a:p>
          <a:p>
            <a:pPr marL="285750" indent="-285750">
              <a:lnSpc>
                <a:spcPct val="150000"/>
              </a:lnSpc>
            </a:pPr>
            <a:r>
              <a:rPr lang="en-IE" sz="1800" dirty="0"/>
              <a:t> Time (no pilot) </a:t>
            </a:r>
          </a:p>
          <a:p>
            <a:pPr marL="285750" indent="-285750">
              <a:lnSpc>
                <a:spcPct val="150000"/>
              </a:lnSpc>
            </a:pPr>
            <a:r>
              <a:rPr lang="en-IE" sz="1800" dirty="0"/>
              <a:t> Variations from HEI to HEI regarding clinical placements</a:t>
            </a:r>
          </a:p>
          <a:p>
            <a:pPr marL="285750" indent="-285750">
              <a:lnSpc>
                <a:spcPct val="150000"/>
              </a:lnSpc>
            </a:pPr>
            <a:r>
              <a:rPr lang="en-IE" sz="1800" dirty="0"/>
              <a:t>Variations from HEI regarding discontinuation from the programme for failure to met required level of competency (failure to fail)</a:t>
            </a:r>
          </a:p>
          <a:p>
            <a:pPr marL="285750" indent="-285750">
              <a:lnSpc>
                <a:spcPct val="150000"/>
              </a:lnSpc>
            </a:pPr>
            <a:r>
              <a:rPr lang="en-IE" sz="1800" dirty="0"/>
              <a:t> Agree standard format for the tool</a:t>
            </a:r>
          </a:p>
          <a:p>
            <a:pPr marL="285750" indent="-285750">
              <a:lnSpc>
                <a:spcPct val="150000"/>
              </a:lnSpc>
            </a:pPr>
            <a:r>
              <a:rPr lang="en-IE" sz="1800" dirty="0"/>
              <a:t> Agree wording of each competency and to ensure each competency demonstrated incremental growth from year to year</a:t>
            </a:r>
          </a:p>
        </p:txBody>
      </p:sp>
    </p:spTree>
    <p:extLst>
      <p:ext uri="{BB962C8B-B14F-4D97-AF65-F5344CB8AC3E}">
        <p14:creationId xmlns:p14="http://schemas.microsoft.com/office/powerpoint/2010/main" val="2860825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Free Looking Ahead Cliparts, Download Free Looking Ahead Cliparts png  images, Free ClipArts on Clipart Library">
            <a:extLst>
              <a:ext uri="{FF2B5EF4-FFF2-40B4-BE49-F238E27FC236}">
                <a16:creationId xmlns:a16="http://schemas.microsoft.com/office/drawing/2014/main" id="{78E5DFCA-856B-4C71-81C7-4ACE17972D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0696" y="933450"/>
            <a:ext cx="4258491" cy="21791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87275" y="330506"/>
            <a:ext cx="11400773" cy="659197"/>
          </a:xfrm>
        </p:spPr>
        <p:txBody>
          <a:bodyPr/>
          <a:lstStyle/>
          <a:p>
            <a:r>
              <a:rPr lang="en-IE" sz="2800" dirty="0"/>
              <a:t>Going forward </a:t>
            </a:r>
            <a:br>
              <a:rPr lang="en-IE" sz="2800" dirty="0"/>
            </a:br>
            <a:endParaRPr lang="en-IE" sz="2800" dirty="0"/>
          </a:p>
        </p:txBody>
      </p:sp>
      <p:sp>
        <p:nvSpPr>
          <p:cNvPr id="3" name="Content Placeholder 2"/>
          <p:cNvSpPr>
            <a:spLocks noGrp="1"/>
          </p:cNvSpPr>
          <p:nvPr>
            <p:ph idx="1"/>
          </p:nvPr>
        </p:nvSpPr>
        <p:spPr>
          <a:xfrm>
            <a:off x="387275" y="1407234"/>
            <a:ext cx="7589153" cy="3668358"/>
          </a:xfrm>
        </p:spPr>
        <p:txBody>
          <a:bodyPr/>
          <a:lstStyle/>
          <a:p>
            <a:pPr>
              <a:lnSpc>
                <a:spcPct val="150000"/>
              </a:lnSpc>
            </a:pPr>
            <a:r>
              <a:rPr lang="en-IE" sz="1800" dirty="0"/>
              <a:t>Working in progress</a:t>
            </a:r>
          </a:p>
          <a:p>
            <a:pPr>
              <a:lnSpc>
                <a:spcPct val="150000"/>
              </a:lnSpc>
            </a:pPr>
            <a:r>
              <a:rPr lang="en-IE" sz="1800" dirty="0"/>
              <a:t>Evolving process</a:t>
            </a:r>
          </a:p>
          <a:p>
            <a:pPr>
              <a:lnSpc>
                <a:spcPct val="150000"/>
              </a:lnSpc>
            </a:pPr>
            <a:r>
              <a:rPr lang="en-IE" sz="1800" dirty="0"/>
              <a:t>Responding to change </a:t>
            </a:r>
          </a:p>
          <a:p>
            <a:pPr>
              <a:lnSpc>
                <a:spcPct val="150000"/>
              </a:lnSpc>
            </a:pPr>
            <a:r>
              <a:rPr lang="en-IE" sz="1800" dirty="0"/>
              <a:t>New way of working for NMBI, HEIs and clinical environment</a:t>
            </a:r>
          </a:p>
          <a:p>
            <a:pPr>
              <a:lnSpc>
                <a:spcPct val="150000"/>
              </a:lnSpc>
            </a:pPr>
            <a:r>
              <a:rPr lang="en-IE" sz="1800" dirty="0"/>
              <a:t>Collaboration </a:t>
            </a:r>
          </a:p>
          <a:p>
            <a:pPr>
              <a:lnSpc>
                <a:spcPct val="150000"/>
              </a:lnSpc>
            </a:pPr>
            <a:r>
              <a:rPr lang="en-IE" sz="1800" dirty="0"/>
              <a:t>Consultation </a:t>
            </a:r>
          </a:p>
        </p:txBody>
      </p:sp>
    </p:spTree>
    <p:extLst>
      <p:ext uri="{BB962C8B-B14F-4D97-AF65-F5344CB8AC3E}">
        <p14:creationId xmlns:p14="http://schemas.microsoft.com/office/powerpoint/2010/main" val="143061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FA19B-BDE6-4789-AC37-1DBCAEF2E2EA}"/>
              </a:ext>
            </a:extLst>
          </p:cNvPr>
          <p:cNvSpPr>
            <a:spLocks noGrp="1"/>
          </p:cNvSpPr>
          <p:nvPr>
            <p:ph type="title"/>
          </p:nvPr>
        </p:nvSpPr>
        <p:spPr/>
        <p:txBody>
          <a:bodyPr/>
          <a:lstStyle/>
          <a:p>
            <a:r>
              <a:rPr lang="en-US" dirty="0"/>
              <a:t>Covid-19</a:t>
            </a:r>
            <a:endParaRPr lang="en-IE" dirty="0"/>
          </a:p>
        </p:txBody>
      </p:sp>
      <p:pic>
        <p:nvPicPr>
          <p:cNvPr id="9" name="Picture 8">
            <a:extLst>
              <a:ext uri="{FF2B5EF4-FFF2-40B4-BE49-F238E27FC236}">
                <a16:creationId xmlns:a16="http://schemas.microsoft.com/office/drawing/2014/main" id="{B70ED294-A1CC-467C-8B01-CAFBE14541DB}"/>
              </a:ext>
            </a:extLst>
          </p:cNvPr>
          <p:cNvPicPr>
            <a:picLocks noChangeAspect="1"/>
          </p:cNvPicPr>
          <p:nvPr/>
        </p:nvPicPr>
        <p:blipFill>
          <a:blip r:embed="rId2"/>
          <a:stretch>
            <a:fillRect/>
          </a:stretch>
        </p:blipFill>
        <p:spPr>
          <a:xfrm>
            <a:off x="299486" y="1029787"/>
            <a:ext cx="3096857" cy="3181035"/>
          </a:xfrm>
          <a:prstGeom prst="rect">
            <a:avLst/>
          </a:prstGeom>
        </p:spPr>
      </p:pic>
      <p:pic>
        <p:nvPicPr>
          <p:cNvPr id="11" name="Picture 10">
            <a:extLst>
              <a:ext uri="{FF2B5EF4-FFF2-40B4-BE49-F238E27FC236}">
                <a16:creationId xmlns:a16="http://schemas.microsoft.com/office/drawing/2014/main" id="{E9AA7ABE-A8CE-4266-AF3A-453B8CD10E8F}"/>
              </a:ext>
            </a:extLst>
          </p:cNvPr>
          <p:cNvPicPr>
            <a:picLocks noChangeAspect="1"/>
          </p:cNvPicPr>
          <p:nvPr/>
        </p:nvPicPr>
        <p:blipFill rotWithShape="1">
          <a:blip r:embed="rId3"/>
          <a:srcRect l="25437" t="2196" r="20848" b="57747"/>
          <a:stretch/>
        </p:blipFill>
        <p:spPr>
          <a:xfrm>
            <a:off x="9181690" y="1202251"/>
            <a:ext cx="2762519" cy="2721772"/>
          </a:xfrm>
          <a:prstGeom prst="rect">
            <a:avLst/>
          </a:prstGeom>
        </p:spPr>
      </p:pic>
      <p:pic>
        <p:nvPicPr>
          <p:cNvPr id="20" name="Picture 19">
            <a:extLst>
              <a:ext uri="{FF2B5EF4-FFF2-40B4-BE49-F238E27FC236}">
                <a16:creationId xmlns:a16="http://schemas.microsoft.com/office/drawing/2014/main" id="{6662DDAE-AC8C-4A9E-8697-1C5051F78C52}"/>
              </a:ext>
            </a:extLst>
          </p:cNvPr>
          <p:cNvPicPr>
            <a:picLocks noChangeAspect="1"/>
          </p:cNvPicPr>
          <p:nvPr/>
        </p:nvPicPr>
        <p:blipFill>
          <a:blip r:embed="rId4"/>
          <a:stretch>
            <a:fillRect/>
          </a:stretch>
        </p:blipFill>
        <p:spPr>
          <a:xfrm>
            <a:off x="3852671" y="833592"/>
            <a:ext cx="5004965" cy="1729545"/>
          </a:xfrm>
          <a:prstGeom prst="rect">
            <a:avLst/>
          </a:prstGeom>
        </p:spPr>
      </p:pic>
      <p:grpSp>
        <p:nvGrpSpPr>
          <p:cNvPr id="26" name="Group 25">
            <a:extLst>
              <a:ext uri="{FF2B5EF4-FFF2-40B4-BE49-F238E27FC236}">
                <a16:creationId xmlns:a16="http://schemas.microsoft.com/office/drawing/2014/main" id="{B9521315-E702-4F57-903B-68023C092905}"/>
              </a:ext>
            </a:extLst>
          </p:cNvPr>
          <p:cNvGrpSpPr/>
          <p:nvPr/>
        </p:nvGrpSpPr>
        <p:grpSpPr>
          <a:xfrm>
            <a:off x="396607" y="4434902"/>
            <a:ext cx="4436114" cy="1480117"/>
            <a:chOff x="2809416" y="3692774"/>
            <a:chExt cx="6573167" cy="2184492"/>
          </a:xfrm>
        </p:grpSpPr>
        <p:pic>
          <p:nvPicPr>
            <p:cNvPr id="24" name="Picture 23">
              <a:extLst>
                <a:ext uri="{FF2B5EF4-FFF2-40B4-BE49-F238E27FC236}">
                  <a16:creationId xmlns:a16="http://schemas.microsoft.com/office/drawing/2014/main" id="{78411886-54A0-40A1-8F94-3D40B0514AE0}"/>
                </a:ext>
              </a:extLst>
            </p:cNvPr>
            <p:cNvPicPr>
              <a:picLocks noChangeAspect="1"/>
            </p:cNvPicPr>
            <p:nvPr/>
          </p:nvPicPr>
          <p:blipFill rotWithShape="1">
            <a:blip r:embed="rId5"/>
            <a:srcRect t="65340"/>
            <a:stretch/>
          </p:blipFill>
          <p:spPr>
            <a:xfrm>
              <a:off x="2809416" y="4180114"/>
              <a:ext cx="6573167" cy="1697152"/>
            </a:xfrm>
            <a:prstGeom prst="rect">
              <a:avLst/>
            </a:prstGeom>
          </p:spPr>
        </p:pic>
        <p:pic>
          <p:nvPicPr>
            <p:cNvPr id="25" name="Picture 24">
              <a:extLst>
                <a:ext uri="{FF2B5EF4-FFF2-40B4-BE49-F238E27FC236}">
                  <a16:creationId xmlns:a16="http://schemas.microsoft.com/office/drawing/2014/main" id="{469184A0-B68B-4318-B474-FB39B0F054B2}"/>
                </a:ext>
              </a:extLst>
            </p:cNvPr>
            <p:cNvPicPr>
              <a:picLocks noChangeAspect="1"/>
            </p:cNvPicPr>
            <p:nvPr/>
          </p:nvPicPr>
          <p:blipFill rotWithShape="1">
            <a:blip r:embed="rId5"/>
            <a:srcRect b="83658"/>
            <a:stretch/>
          </p:blipFill>
          <p:spPr>
            <a:xfrm>
              <a:off x="2809416" y="3692774"/>
              <a:ext cx="6573167" cy="800170"/>
            </a:xfrm>
            <a:prstGeom prst="rect">
              <a:avLst/>
            </a:prstGeom>
          </p:spPr>
        </p:pic>
      </p:grpSp>
      <p:pic>
        <p:nvPicPr>
          <p:cNvPr id="28" name="Picture 27">
            <a:extLst>
              <a:ext uri="{FF2B5EF4-FFF2-40B4-BE49-F238E27FC236}">
                <a16:creationId xmlns:a16="http://schemas.microsoft.com/office/drawing/2014/main" id="{73F52CE1-1EA1-4DAA-B91F-CEF7205F204A}"/>
              </a:ext>
            </a:extLst>
          </p:cNvPr>
          <p:cNvPicPr>
            <a:picLocks noChangeAspect="1"/>
          </p:cNvPicPr>
          <p:nvPr/>
        </p:nvPicPr>
        <p:blipFill>
          <a:blip r:embed="rId6"/>
          <a:stretch>
            <a:fillRect/>
          </a:stretch>
        </p:blipFill>
        <p:spPr>
          <a:xfrm>
            <a:off x="4961628" y="2973637"/>
            <a:ext cx="4103058" cy="3464690"/>
          </a:xfrm>
          <a:prstGeom prst="rect">
            <a:avLst/>
          </a:prstGeom>
        </p:spPr>
      </p:pic>
    </p:spTree>
    <p:extLst>
      <p:ext uri="{BB962C8B-B14F-4D97-AF65-F5344CB8AC3E}">
        <p14:creationId xmlns:p14="http://schemas.microsoft.com/office/powerpoint/2010/main" val="3465782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2800" dirty="0"/>
              <a:t>Thank you to the Team </a:t>
            </a:r>
            <a:br>
              <a:rPr lang="en-IE" dirty="0"/>
            </a:br>
            <a:endParaRPr lang="en-IE" dirty="0"/>
          </a:p>
        </p:txBody>
      </p:sp>
      <p:sp>
        <p:nvSpPr>
          <p:cNvPr id="6" name="TextBox 5">
            <a:extLst>
              <a:ext uri="{FF2B5EF4-FFF2-40B4-BE49-F238E27FC236}">
                <a16:creationId xmlns:a16="http://schemas.microsoft.com/office/drawing/2014/main" id="{CB65E143-B2D1-43A9-8F53-E66505DC348A}"/>
              </a:ext>
            </a:extLst>
          </p:cNvPr>
          <p:cNvSpPr txBox="1"/>
          <p:nvPr/>
        </p:nvSpPr>
        <p:spPr>
          <a:xfrm>
            <a:off x="6616700" y="886467"/>
            <a:ext cx="4977538" cy="4816703"/>
          </a:xfrm>
          <a:prstGeom prst="rect">
            <a:avLst/>
          </a:prstGeom>
          <a:noFill/>
        </p:spPr>
        <p:txBody>
          <a:bodyPr wrap="square" rtlCol="0">
            <a:spAutoFit/>
          </a:bodyPr>
          <a:lstStyle/>
          <a:p>
            <a:pPr indent="0">
              <a:spcAft>
                <a:spcPts val="600"/>
              </a:spcAft>
              <a:buNone/>
            </a:pPr>
            <a:r>
              <a:rPr lang="en-IE" sz="1400" b="1" dirty="0">
                <a:latin typeface="Verdana" panose="020B0604030504040204" pitchFamily="34" charset="0"/>
                <a:ea typeface="Verdana" panose="020B0604030504040204" pitchFamily="34" charset="0"/>
              </a:rPr>
              <a:t>University College Dublin and National Maternity Hospital</a:t>
            </a:r>
          </a:p>
          <a:p>
            <a:pPr marL="285750" indent="-285750">
              <a:spcAft>
                <a:spcPts val="6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Ms Barbara Lloyd Shanahan </a:t>
            </a:r>
          </a:p>
          <a:p>
            <a:pPr marL="285750" indent="-285750">
              <a:buFont typeface="Arial" panose="020B0604020202020204" pitchFamily="34" charset="0"/>
              <a:buChar char="•"/>
            </a:pPr>
            <a:r>
              <a:rPr lang="en-IE" sz="1200" dirty="0">
                <a:latin typeface="Verdana" panose="020B0604030504040204" pitchFamily="34" charset="0"/>
                <a:ea typeface="Verdana" panose="020B0604030504040204" pitchFamily="34" charset="0"/>
              </a:rPr>
              <a:t>Ms Lucille Sheehy</a:t>
            </a:r>
          </a:p>
          <a:p>
            <a:pPr>
              <a:lnSpc>
                <a:spcPct val="150000"/>
              </a:lnSpc>
            </a:pPr>
            <a:endParaRPr lang="en-IE" sz="1400" dirty="0">
              <a:latin typeface="Verdana" panose="020B0604030504040204" pitchFamily="34" charset="0"/>
              <a:ea typeface="Verdana" panose="020B0604030504040204" pitchFamily="34" charset="0"/>
            </a:endParaRPr>
          </a:p>
          <a:p>
            <a:pPr>
              <a:spcAft>
                <a:spcPts val="600"/>
              </a:spcAft>
            </a:pPr>
            <a:r>
              <a:rPr lang="en-IE" sz="1400" b="1" dirty="0">
                <a:latin typeface="Verdana" panose="020B0604030504040204" pitchFamily="34" charset="0"/>
                <a:ea typeface="Verdana" panose="020B0604030504040204" pitchFamily="34" charset="0"/>
              </a:rPr>
              <a:t>University College Cork and Cork University Maternity Hospital </a:t>
            </a:r>
          </a:p>
          <a:p>
            <a:pPr marL="285750" indent="-285750">
              <a:lnSpc>
                <a:spcPct val="150000"/>
              </a:lnSpc>
              <a:buFont typeface="Arial" panose="020B0604020202020204" pitchFamily="34" charset="0"/>
              <a:buChar char="•"/>
            </a:pPr>
            <a:r>
              <a:rPr lang="en-IE" sz="1200" dirty="0">
                <a:latin typeface="Verdana" panose="020B0604030504040204" pitchFamily="34" charset="0"/>
                <a:ea typeface="Verdana" panose="020B0604030504040204" pitchFamily="34" charset="0"/>
              </a:rPr>
              <a:t>Dr Geri McLaughlin </a:t>
            </a:r>
          </a:p>
          <a:p>
            <a:pPr marL="285750" indent="-285750">
              <a:lnSpc>
                <a:spcPct val="150000"/>
              </a:lnSpc>
              <a:buFont typeface="Arial" panose="020B0604020202020204" pitchFamily="34" charset="0"/>
              <a:buChar char="•"/>
            </a:pPr>
            <a:r>
              <a:rPr lang="en-IE" sz="1200" dirty="0">
                <a:latin typeface="Verdana" panose="020B0604030504040204" pitchFamily="34" charset="0"/>
                <a:ea typeface="Verdana" panose="020B0604030504040204" pitchFamily="34" charset="0"/>
              </a:rPr>
              <a:t>Ms Breda Bird </a:t>
            </a:r>
          </a:p>
          <a:p>
            <a:pPr>
              <a:lnSpc>
                <a:spcPct val="150000"/>
              </a:lnSpc>
            </a:pPr>
            <a:endParaRPr lang="en-IE" sz="1400" dirty="0">
              <a:latin typeface="Verdana" panose="020B0604030504040204" pitchFamily="34" charset="0"/>
              <a:ea typeface="Verdana" panose="020B0604030504040204" pitchFamily="34" charset="0"/>
            </a:endParaRPr>
          </a:p>
          <a:p>
            <a:pPr indent="0">
              <a:spcAft>
                <a:spcPts val="600"/>
              </a:spcAft>
              <a:buNone/>
            </a:pPr>
            <a:r>
              <a:rPr lang="en-IE" sz="1400" b="1" dirty="0">
                <a:latin typeface="Verdana" panose="020B0604030504040204" pitchFamily="34" charset="0"/>
                <a:ea typeface="Verdana" panose="020B0604030504040204" pitchFamily="34" charset="0"/>
              </a:rPr>
              <a:t>National University of Ireland Galway and University Hospital Galway </a:t>
            </a:r>
          </a:p>
          <a:p>
            <a:pPr marL="285750" indent="-285750">
              <a:lnSpc>
                <a:spcPct val="100000"/>
              </a:lnSpc>
              <a:spcAft>
                <a:spcPts val="6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Ms Samantha Mulroney</a:t>
            </a:r>
          </a:p>
          <a:p>
            <a:pPr marL="285750" indent="-285750">
              <a:lnSpc>
                <a:spcPct val="100000"/>
              </a:lnSpc>
              <a:spcAft>
                <a:spcPts val="6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Ms Mary O'Hara</a:t>
            </a:r>
          </a:p>
          <a:p>
            <a:pPr marL="285750" indent="-285750">
              <a:lnSpc>
                <a:spcPct val="100000"/>
              </a:lnSpc>
              <a:spcAft>
                <a:spcPts val="6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Ms Ann Fallon </a:t>
            </a:r>
          </a:p>
          <a:p>
            <a:pPr marL="285750" indent="-285750">
              <a:lnSpc>
                <a:spcPct val="100000"/>
              </a:lnSpc>
              <a:spcAft>
                <a:spcPts val="6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Ms Margaret </a:t>
            </a:r>
            <a:r>
              <a:rPr lang="en-IE" sz="1200" dirty="0" err="1">
                <a:latin typeface="Verdana" panose="020B0604030504040204" pitchFamily="34" charset="0"/>
                <a:ea typeface="Verdana" panose="020B0604030504040204" pitchFamily="34" charset="0"/>
              </a:rPr>
              <a:t>Coohill</a:t>
            </a:r>
            <a:r>
              <a:rPr lang="en-IE" sz="1200" dirty="0">
                <a:latin typeface="Verdana" panose="020B0604030504040204" pitchFamily="34" charset="0"/>
                <a:ea typeface="Verdana" panose="020B0604030504040204" pitchFamily="34" charset="0"/>
              </a:rPr>
              <a:t> </a:t>
            </a:r>
          </a:p>
          <a:p>
            <a:pPr marL="285750" indent="-285750">
              <a:lnSpc>
                <a:spcPct val="100000"/>
              </a:lnSpc>
              <a:spcAft>
                <a:spcPts val="6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Ms Barbara Bradley</a:t>
            </a:r>
          </a:p>
          <a:p>
            <a:pPr marL="285750" indent="-285750">
              <a:lnSpc>
                <a:spcPct val="100000"/>
              </a:lnSpc>
              <a:spcAft>
                <a:spcPts val="6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Ms Carmel </a:t>
            </a:r>
            <a:r>
              <a:rPr lang="en-IE" sz="1200" dirty="0" err="1">
                <a:latin typeface="Verdana" panose="020B0604030504040204" pitchFamily="34" charset="0"/>
                <a:ea typeface="Verdana" panose="020B0604030504040204" pitchFamily="34" charset="0"/>
              </a:rPr>
              <a:t>Cronolly</a:t>
            </a:r>
            <a:endParaRPr lang="en-IE" sz="1200" dirty="0">
              <a:latin typeface="Verdana" panose="020B0604030504040204" pitchFamily="34" charset="0"/>
              <a:ea typeface="Verdana" panose="020B0604030504040204" pitchFamily="34" charset="0"/>
            </a:endParaRPr>
          </a:p>
        </p:txBody>
      </p:sp>
      <p:sp>
        <p:nvSpPr>
          <p:cNvPr id="8" name="Content Placeholder 7">
            <a:extLst>
              <a:ext uri="{FF2B5EF4-FFF2-40B4-BE49-F238E27FC236}">
                <a16:creationId xmlns:a16="http://schemas.microsoft.com/office/drawing/2014/main" id="{E0171A75-E644-4A1E-81B9-C007DB4230EF}"/>
              </a:ext>
            </a:extLst>
          </p:cNvPr>
          <p:cNvSpPr>
            <a:spLocks noGrp="1"/>
          </p:cNvSpPr>
          <p:nvPr>
            <p:ph idx="1"/>
          </p:nvPr>
        </p:nvSpPr>
        <p:spPr>
          <a:xfrm>
            <a:off x="417198" y="1013466"/>
            <a:ext cx="5869301" cy="5323834"/>
          </a:xfrm>
        </p:spPr>
        <p:txBody>
          <a:bodyPr/>
          <a:lstStyle/>
          <a:p>
            <a:pPr indent="0">
              <a:buNone/>
            </a:pPr>
            <a:r>
              <a:rPr lang="en-IE" sz="1400" b="1" dirty="0">
                <a:latin typeface="Verdana" panose="020B0604030504040204" pitchFamily="34" charset="0"/>
                <a:ea typeface="Verdana" panose="020B0604030504040204" pitchFamily="34" charset="0"/>
              </a:rPr>
              <a:t>Trinity College Dublin and Rotunda Hospital</a:t>
            </a:r>
          </a:p>
          <a:p>
            <a:pPr>
              <a:spcAft>
                <a:spcPts val="600"/>
              </a:spcAft>
            </a:pPr>
            <a:r>
              <a:rPr lang="en-IE" sz="1200" dirty="0">
                <a:latin typeface="Verdana" panose="020B0604030504040204" pitchFamily="34" charset="0"/>
                <a:ea typeface="Verdana" panose="020B0604030504040204" pitchFamily="34" charset="0"/>
              </a:rPr>
              <a:t>Prof Joan Lalor</a:t>
            </a:r>
          </a:p>
          <a:p>
            <a:pPr>
              <a:spcAft>
                <a:spcPts val="2400"/>
              </a:spcAft>
            </a:pPr>
            <a:r>
              <a:rPr lang="en-IE" sz="1200" dirty="0">
                <a:latin typeface="Verdana" panose="020B0604030504040204" pitchFamily="34" charset="0"/>
                <a:ea typeface="Verdana" panose="020B0604030504040204" pitchFamily="34" charset="0"/>
              </a:rPr>
              <a:t>Ms Mary O’Reilly</a:t>
            </a:r>
          </a:p>
          <a:p>
            <a:pPr indent="0">
              <a:spcAft>
                <a:spcPts val="600"/>
              </a:spcAft>
              <a:buNone/>
            </a:pPr>
            <a:r>
              <a:rPr lang="en-IE" sz="1400" b="1" dirty="0">
                <a:latin typeface="Verdana" panose="020B0604030504040204" pitchFamily="34" charset="0"/>
                <a:ea typeface="Verdana" panose="020B0604030504040204" pitchFamily="34" charset="0"/>
              </a:rPr>
              <a:t>University College Limerick and University Hospital Limerick</a:t>
            </a:r>
          </a:p>
          <a:p>
            <a:pPr marL="285750" indent="-285750">
              <a:lnSpc>
                <a:spcPct val="100000"/>
              </a:lnSpc>
              <a:spcAft>
                <a:spcPts val="6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Ms Carmel Bradshaw </a:t>
            </a:r>
          </a:p>
          <a:p>
            <a:pPr marL="285750" indent="-285750">
              <a:lnSpc>
                <a:spcPct val="100000"/>
              </a:lnSpc>
              <a:spcAft>
                <a:spcPts val="6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Dr Sylvia Tighe </a:t>
            </a:r>
          </a:p>
          <a:p>
            <a:pPr marL="285750" indent="-285750">
              <a:lnSpc>
                <a:spcPct val="100000"/>
              </a:lnSpc>
              <a:spcAft>
                <a:spcPts val="6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Ms Mary Doyle </a:t>
            </a:r>
          </a:p>
          <a:p>
            <a:pPr marL="285750" indent="-285750">
              <a:lnSpc>
                <a:spcPct val="100000"/>
              </a:lnSpc>
              <a:spcAft>
                <a:spcPts val="2400"/>
              </a:spcAft>
              <a:buFont typeface="Arial" panose="020B0604020202020204" pitchFamily="34" charset="0"/>
              <a:buChar char="•"/>
            </a:pPr>
            <a:r>
              <a:rPr lang="en-IE" sz="1200" dirty="0">
                <a:latin typeface="Verdana" panose="020B0604030504040204" pitchFamily="34" charset="0"/>
                <a:ea typeface="Verdana" panose="020B0604030504040204" pitchFamily="34" charset="0"/>
              </a:rPr>
              <a:t>Ms Bernadette </a:t>
            </a:r>
            <a:r>
              <a:rPr lang="en-IE" sz="1200" dirty="0" err="1">
                <a:latin typeface="Verdana" panose="020B0604030504040204" pitchFamily="34" charset="0"/>
                <a:ea typeface="Verdana" panose="020B0604030504040204" pitchFamily="34" charset="0"/>
              </a:rPr>
              <a:t>Toolan</a:t>
            </a:r>
            <a:endParaRPr lang="en-IE" sz="1200" b="1" dirty="0">
              <a:latin typeface="Verdana" panose="020B0604030504040204" pitchFamily="34" charset="0"/>
              <a:ea typeface="Verdana" panose="020B0604030504040204" pitchFamily="34" charset="0"/>
            </a:endParaRPr>
          </a:p>
          <a:p>
            <a:pPr indent="0">
              <a:buNone/>
            </a:pPr>
            <a:r>
              <a:rPr lang="en-IE" sz="1400" b="1" dirty="0">
                <a:latin typeface="Verdana" panose="020B0604030504040204" pitchFamily="34" charset="0"/>
                <a:ea typeface="Verdana" panose="020B0604030504040204" pitchFamily="34" charset="0"/>
              </a:rPr>
              <a:t>Dundalk Institute of Technology(</a:t>
            </a:r>
            <a:r>
              <a:rPr lang="en-IE" sz="1400" b="1" dirty="0" err="1">
                <a:latin typeface="Verdana" panose="020B0604030504040204" pitchFamily="34" charset="0"/>
                <a:ea typeface="Verdana" panose="020B0604030504040204" pitchFamily="34" charset="0"/>
              </a:rPr>
              <a:t>DkIT</a:t>
            </a:r>
            <a:r>
              <a:rPr lang="en-IE" sz="1400" b="1" dirty="0">
                <a:latin typeface="Verdana" panose="020B0604030504040204" pitchFamily="34" charset="0"/>
                <a:ea typeface="Verdana" panose="020B0604030504040204" pitchFamily="34" charset="0"/>
              </a:rPr>
              <a:t>) and OLOL Hospital</a:t>
            </a:r>
          </a:p>
          <a:p>
            <a:pPr marL="285750" indent="-285750"/>
            <a:r>
              <a:rPr lang="en-IE" sz="1200" dirty="0">
                <a:ea typeface="Verdana" panose="020B0604030504040204" pitchFamily="34" charset="0"/>
              </a:rPr>
              <a:t>Dr Kathleen </a:t>
            </a:r>
            <a:r>
              <a:rPr lang="en-IE" sz="1200" dirty="0" err="1">
                <a:ea typeface="Verdana" panose="020B0604030504040204" pitchFamily="34" charset="0"/>
              </a:rPr>
              <a:t>Nallin</a:t>
            </a:r>
            <a:endParaRPr lang="en-IE" sz="1200" dirty="0">
              <a:ea typeface="Verdana" panose="020B0604030504040204" pitchFamily="34" charset="0"/>
            </a:endParaRPr>
          </a:p>
          <a:p>
            <a:pPr marL="285750" indent="-285750">
              <a:spcAft>
                <a:spcPts val="2400"/>
              </a:spcAft>
            </a:pPr>
            <a:r>
              <a:rPr lang="en-IE" sz="1200" dirty="0">
                <a:latin typeface="Verdana" panose="020B0604030504040204" pitchFamily="34" charset="0"/>
                <a:ea typeface="Verdana" panose="020B0604030504040204" pitchFamily="34" charset="0"/>
              </a:rPr>
              <a:t>Ms Aoife O’Connor</a:t>
            </a:r>
          </a:p>
          <a:p>
            <a:pPr indent="0">
              <a:buNone/>
            </a:pPr>
            <a:r>
              <a:rPr lang="en-IE" sz="1400" b="1" dirty="0">
                <a:latin typeface="Verdana" panose="020B0604030504040204" pitchFamily="34" charset="0"/>
                <a:ea typeface="Verdana" panose="020B0604030504040204" pitchFamily="34" charset="0"/>
              </a:rPr>
              <a:t>Others</a:t>
            </a:r>
          </a:p>
          <a:p>
            <a:pPr marL="171450" indent="-171450">
              <a:lnSpc>
                <a:spcPct val="100000"/>
              </a:lnSpc>
            </a:pPr>
            <a:r>
              <a:rPr lang="en-IE" sz="1200" dirty="0">
                <a:latin typeface="Verdana" panose="020B0604030504040204" pitchFamily="34" charset="0"/>
                <a:ea typeface="Verdana" panose="020B0604030504040204" pitchFamily="34" charset="0"/>
              </a:rPr>
              <a:t>Ms Catherine Woods – newly qualified midwife</a:t>
            </a:r>
          </a:p>
          <a:p>
            <a:pPr marL="171450" indent="-171450">
              <a:lnSpc>
                <a:spcPct val="100000"/>
              </a:lnSpc>
            </a:pPr>
            <a:r>
              <a:rPr lang="en-IE" sz="1200" dirty="0">
                <a:latin typeface="Verdana" panose="020B0604030504040204" pitchFamily="34" charset="0"/>
                <a:ea typeface="Verdana" panose="020B0604030504040204" pitchFamily="34" charset="0"/>
              </a:rPr>
              <a:t>Dr Denise Lawler Board Member NMBI</a:t>
            </a:r>
          </a:p>
          <a:p>
            <a:pPr marL="171450" indent="-171450">
              <a:lnSpc>
                <a:spcPct val="100000"/>
              </a:lnSpc>
            </a:pPr>
            <a:r>
              <a:rPr lang="en-IE" sz="1200" dirty="0">
                <a:latin typeface="Verdana" panose="020B0604030504040204" pitchFamily="34" charset="0"/>
                <a:ea typeface="Verdana" panose="020B0604030504040204" pitchFamily="34" charset="0"/>
              </a:rPr>
              <a:t>Ms Dawn Johnston Director of Midwifery NMBI </a:t>
            </a:r>
          </a:p>
          <a:p>
            <a:pPr marL="171450" indent="-171450">
              <a:lnSpc>
                <a:spcPct val="100000"/>
              </a:lnSpc>
            </a:pPr>
            <a:r>
              <a:rPr lang="en-IE" sz="1200" dirty="0">
                <a:latin typeface="Verdana" panose="020B0604030504040204" pitchFamily="34" charset="0"/>
                <a:ea typeface="Verdana" panose="020B0604030504040204" pitchFamily="34" charset="0"/>
              </a:rPr>
              <a:t>Ms Georgina Farren Professional Officer NMBI</a:t>
            </a:r>
          </a:p>
        </p:txBody>
      </p:sp>
    </p:spTree>
    <p:extLst>
      <p:ext uri="{BB962C8B-B14F-4D97-AF65-F5344CB8AC3E}">
        <p14:creationId xmlns:p14="http://schemas.microsoft.com/office/powerpoint/2010/main" val="760345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501C0-2FC8-1B42-BD3E-1DD189C500C5}"/>
              </a:ext>
            </a:extLst>
          </p:cNvPr>
          <p:cNvSpPr>
            <a:spLocks noGrp="1"/>
          </p:cNvSpPr>
          <p:nvPr>
            <p:ph type="ctrTitle"/>
          </p:nvPr>
        </p:nvSpPr>
        <p:spPr/>
        <p:txBody>
          <a:bodyPr>
            <a:normAutofit/>
          </a:bodyPr>
          <a:lstStyle/>
          <a:p>
            <a:r>
              <a:rPr lang="en-US" sz="2800" dirty="0">
                <a:hlinkClick r:id="rId2"/>
              </a:rPr>
              <a:t>djohnston@nmbi.ie</a:t>
            </a:r>
            <a:br>
              <a:rPr lang="en-US" sz="2800" dirty="0"/>
            </a:br>
            <a:br>
              <a:rPr lang="en-US" sz="2800" dirty="0"/>
            </a:br>
            <a:r>
              <a:rPr lang="en-US" sz="2800" dirty="0"/>
              <a:t>dlawler@hiqa.ie</a:t>
            </a:r>
          </a:p>
        </p:txBody>
      </p:sp>
      <p:sp>
        <p:nvSpPr>
          <p:cNvPr id="3" name="Subtitle 2">
            <a:extLst>
              <a:ext uri="{FF2B5EF4-FFF2-40B4-BE49-F238E27FC236}">
                <a16:creationId xmlns:a16="http://schemas.microsoft.com/office/drawing/2014/main" id="{F2F6160A-3747-5247-BD20-0BE0CC2E8934}"/>
              </a:ext>
            </a:extLst>
          </p:cNvPr>
          <p:cNvSpPr>
            <a:spLocks noGrp="1"/>
          </p:cNvSpPr>
          <p:nvPr>
            <p:ph type="subTitle" idx="1"/>
          </p:nvPr>
        </p:nvSpPr>
        <p:spPr/>
        <p:txBody>
          <a:bodyPr>
            <a:normAutofit/>
          </a:bodyPr>
          <a:lstStyle/>
          <a:p>
            <a:r>
              <a:rPr lang="en-US" sz="4000" dirty="0"/>
              <a:t>Thank you</a:t>
            </a:r>
          </a:p>
        </p:txBody>
      </p:sp>
    </p:spTree>
    <p:extLst>
      <p:ext uri="{BB962C8B-B14F-4D97-AF65-F5344CB8AC3E}">
        <p14:creationId xmlns:p14="http://schemas.microsoft.com/office/powerpoint/2010/main" val="698912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91E74-DD45-43D6-B616-3511065B78A4}"/>
              </a:ext>
            </a:extLst>
          </p:cNvPr>
          <p:cNvSpPr>
            <a:spLocks noGrp="1"/>
          </p:cNvSpPr>
          <p:nvPr>
            <p:ph type="title"/>
          </p:nvPr>
        </p:nvSpPr>
        <p:spPr/>
        <p:txBody>
          <a:bodyPr/>
          <a:lstStyle/>
          <a:p>
            <a:r>
              <a:rPr lang="en-IE" b="1" dirty="0"/>
              <a:t>NMBI </a:t>
            </a:r>
            <a:r>
              <a:rPr lang="en-IE" dirty="0"/>
              <a:t>– Our values and our mission</a:t>
            </a:r>
          </a:p>
        </p:txBody>
      </p:sp>
      <p:grpSp>
        <p:nvGrpSpPr>
          <p:cNvPr id="4" name="Group 3">
            <a:extLst>
              <a:ext uri="{FF2B5EF4-FFF2-40B4-BE49-F238E27FC236}">
                <a16:creationId xmlns:a16="http://schemas.microsoft.com/office/drawing/2014/main" id="{432186B8-2EF3-48A0-A2C6-07302262E0CB}"/>
              </a:ext>
            </a:extLst>
          </p:cNvPr>
          <p:cNvGrpSpPr/>
          <p:nvPr/>
        </p:nvGrpSpPr>
        <p:grpSpPr>
          <a:xfrm>
            <a:off x="6980255" y="568107"/>
            <a:ext cx="4401178" cy="4662435"/>
            <a:chOff x="3938389" y="492369"/>
            <a:chExt cx="5646669" cy="5748280"/>
          </a:xfrm>
        </p:grpSpPr>
        <p:grpSp>
          <p:nvGrpSpPr>
            <p:cNvPr id="5" name="Group 4">
              <a:extLst>
                <a:ext uri="{FF2B5EF4-FFF2-40B4-BE49-F238E27FC236}">
                  <a16:creationId xmlns:a16="http://schemas.microsoft.com/office/drawing/2014/main" id="{848868E1-6047-477A-AC50-3AA1789B5DB4}"/>
                </a:ext>
              </a:extLst>
            </p:cNvPr>
            <p:cNvGrpSpPr>
              <a:grpSpLocks/>
            </p:cNvGrpSpPr>
            <p:nvPr/>
          </p:nvGrpSpPr>
          <p:grpSpPr bwMode="auto">
            <a:xfrm>
              <a:off x="3938389" y="492369"/>
              <a:ext cx="5646669" cy="5748280"/>
              <a:chOff x="1478" y="3093"/>
              <a:chExt cx="9356" cy="9877"/>
            </a:xfrm>
          </p:grpSpPr>
          <p:sp>
            <p:nvSpPr>
              <p:cNvPr id="9" name="Freeform 3">
                <a:extLst>
                  <a:ext uri="{FF2B5EF4-FFF2-40B4-BE49-F238E27FC236}">
                    <a16:creationId xmlns:a16="http://schemas.microsoft.com/office/drawing/2014/main" id="{4E599829-C744-4C23-B73C-961931BD71CF}"/>
                  </a:ext>
                </a:extLst>
              </p:cNvPr>
              <p:cNvSpPr>
                <a:spLocks/>
              </p:cNvSpPr>
              <p:nvPr/>
            </p:nvSpPr>
            <p:spPr bwMode="auto">
              <a:xfrm>
                <a:off x="1478" y="6569"/>
                <a:ext cx="4576" cy="4576"/>
              </a:xfrm>
              <a:custGeom>
                <a:avLst/>
                <a:gdLst>
                  <a:gd name="T0" fmla="+- 0 3541 1478"/>
                  <a:gd name="T1" fmla="*/ T0 w 4576"/>
                  <a:gd name="T2" fmla="+- 0 6580 6570"/>
                  <a:gd name="T3" fmla="*/ 6580 h 4576"/>
                  <a:gd name="T4" fmla="+- 0 3251 1478"/>
                  <a:gd name="T5" fmla="*/ T4 w 4576"/>
                  <a:gd name="T6" fmla="+- 0 6628 6570"/>
                  <a:gd name="T7" fmla="*/ 6628 h 4576"/>
                  <a:gd name="T8" fmla="+- 0 2975 1478"/>
                  <a:gd name="T9" fmla="*/ T8 w 4576"/>
                  <a:gd name="T10" fmla="+- 0 6710 6570"/>
                  <a:gd name="T11" fmla="*/ 6710 h 4576"/>
                  <a:gd name="T12" fmla="+- 0 2714 1478"/>
                  <a:gd name="T13" fmla="*/ T12 w 4576"/>
                  <a:gd name="T14" fmla="+- 0 6825 6570"/>
                  <a:gd name="T15" fmla="*/ 6825 h 4576"/>
                  <a:gd name="T16" fmla="+- 0 2472 1478"/>
                  <a:gd name="T17" fmla="*/ T16 w 4576"/>
                  <a:gd name="T18" fmla="+- 0 6970 6570"/>
                  <a:gd name="T19" fmla="*/ 6970 h 4576"/>
                  <a:gd name="T20" fmla="+- 0 2250 1478"/>
                  <a:gd name="T21" fmla="*/ T20 w 4576"/>
                  <a:gd name="T22" fmla="+- 0 7143 6570"/>
                  <a:gd name="T23" fmla="*/ 7143 h 4576"/>
                  <a:gd name="T24" fmla="+- 0 2052 1478"/>
                  <a:gd name="T25" fmla="*/ T24 w 4576"/>
                  <a:gd name="T26" fmla="+- 0 7342 6570"/>
                  <a:gd name="T27" fmla="*/ 7342 h 4576"/>
                  <a:gd name="T28" fmla="+- 0 1879 1478"/>
                  <a:gd name="T29" fmla="*/ T28 w 4576"/>
                  <a:gd name="T30" fmla="+- 0 7564 6570"/>
                  <a:gd name="T31" fmla="*/ 7564 h 4576"/>
                  <a:gd name="T32" fmla="+- 0 1733 1478"/>
                  <a:gd name="T33" fmla="*/ T32 w 4576"/>
                  <a:gd name="T34" fmla="+- 0 7806 6570"/>
                  <a:gd name="T35" fmla="*/ 7806 h 4576"/>
                  <a:gd name="T36" fmla="+- 0 1618 1478"/>
                  <a:gd name="T37" fmla="*/ T36 w 4576"/>
                  <a:gd name="T38" fmla="+- 0 8066 6570"/>
                  <a:gd name="T39" fmla="*/ 8066 h 4576"/>
                  <a:gd name="T40" fmla="+- 0 1536 1478"/>
                  <a:gd name="T41" fmla="*/ T40 w 4576"/>
                  <a:gd name="T42" fmla="+- 0 8343 6570"/>
                  <a:gd name="T43" fmla="*/ 8343 h 4576"/>
                  <a:gd name="T44" fmla="+- 0 1489 1478"/>
                  <a:gd name="T45" fmla="*/ T44 w 4576"/>
                  <a:gd name="T46" fmla="+- 0 8632 6570"/>
                  <a:gd name="T47" fmla="*/ 8632 h 4576"/>
                  <a:gd name="T48" fmla="+- 0 1479 1478"/>
                  <a:gd name="T49" fmla="*/ T48 w 4576"/>
                  <a:gd name="T50" fmla="+- 0 8933 6570"/>
                  <a:gd name="T51" fmla="*/ 8933 h 4576"/>
                  <a:gd name="T52" fmla="+- 0 1508 1478"/>
                  <a:gd name="T53" fmla="*/ T52 w 4576"/>
                  <a:gd name="T54" fmla="+- 0 9228 6570"/>
                  <a:gd name="T55" fmla="*/ 9228 h 4576"/>
                  <a:gd name="T56" fmla="+- 0 1573 1478"/>
                  <a:gd name="T57" fmla="*/ T56 w 4576"/>
                  <a:gd name="T58" fmla="+- 0 9511 6570"/>
                  <a:gd name="T59" fmla="*/ 9511 h 4576"/>
                  <a:gd name="T60" fmla="+- 0 1672 1478"/>
                  <a:gd name="T61" fmla="*/ T60 w 4576"/>
                  <a:gd name="T62" fmla="+- 0 9780 6570"/>
                  <a:gd name="T63" fmla="*/ 9780 h 4576"/>
                  <a:gd name="T64" fmla="+- 0 1802 1478"/>
                  <a:gd name="T65" fmla="*/ T64 w 4576"/>
                  <a:gd name="T66" fmla="+- 0 10032 6570"/>
                  <a:gd name="T67" fmla="*/ 10032 h 4576"/>
                  <a:gd name="T68" fmla="+- 0 1962 1478"/>
                  <a:gd name="T69" fmla="*/ T68 w 4576"/>
                  <a:gd name="T70" fmla="+- 0 10264 6570"/>
                  <a:gd name="T71" fmla="*/ 10264 h 4576"/>
                  <a:gd name="T72" fmla="+- 0 2148 1478"/>
                  <a:gd name="T73" fmla="*/ T72 w 4576"/>
                  <a:gd name="T74" fmla="+- 0 10475 6570"/>
                  <a:gd name="T75" fmla="*/ 10475 h 4576"/>
                  <a:gd name="T76" fmla="+- 0 2359 1478"/>
                  <a:gd name="T77" fmla="*/ T76 w 4576"/>
                  <a:gd name="T78" fmla="+- 0 10661 6570"/>
                  <a:gd name="T79" fmla="*/ 10661 h 4576"/>
                  <a:gd name="T80" fmla="+- 0 2591 1478"/>
                  <a:gd name="T81" fmla="*/ T80 w 4576"/>
                  <a:gd name="T82" fmla="+- 0 10820 6570"/>
                  <a:gd name="T83" fmla="*/ 10820 h 4576"/>
                  <a:gd name="T84" fmla="+- 0 2843 1478"/>
                  <a:gd name="T85" fmla="*/ T84 w 4576"/>
                  <a:gd name="T86" fmla="+- 0 10951 6570"/>
                  <a:gd name="T87" fmla="*/ 10951 h 4576"/>
                  <a:gd name="T88" fmla="+- 0 3111 1478"/>
                  <a:gd name="T89" fmla="*/ T88 w 4576"/>
                  <a:gd name="T90" fmla="+- 0 11050 6570"/>
                  <a:gd name="T91" fmla="*/ 11050 h 4576"/>
                  <a:gd name="T92" fmla="+- 0 3395 1478"/>
                  <a:gd name="T93" fmla="*/ T92 w 4576"/>
                  <a:gd name="T94" fmla="+- 0 11115 6570"/>
                  <a:gd name="T95" fmla="*/ 11115 h 4576"/>
                  <a:gd name="T96" fmla="+- 0 3690 1478"/>
                  <a:gd name="T97" fmla="*/ T96 w 4576"/>
                  <a:gd name="T98" fmla="+- 0 11143 6570"/>
                  <a:gd name="T99" fmla="*/ 11143 h 4576"/>
                  <a:gd name="T100" fmla="+- 0 3990 1478"/>
                  <a:gd name="T101" fmla="*/ T100 w 4576"/>
                  <a:gd name="T102" fmla="+- 0 11134 6570"/>
                  <a:gd name="T103" fmla="*/ 11134 h 4576"/>
                  <a:gd name="T104" fmla="+- 0 4280 1478"/>
                  <a:gd name="T105" fmla="*/ T104 w 4576"/>
                  <a:gd name="T106" fmla="+- 0 11087 6570"/>
                  <a:gd name="T107" fmla="*/ 11087 h 4576"/>
                  <a:gd name="T108" fmla="+- 0 4556 1478"/>
                  <a:gd name="T109" fmla="*/ T108 w 4576"/>
                  <a:gd name="T110" fmla="+- 0 11004 6570"/>
                  <a:gd name="T111" fmla="*/ 11004 h 4576"/>
                  <a:gd name="T112" fmla="+- 0 4817 1478"/>
                  <a:gd name="T113" fmla="*/ T112 w 4576"/>
                  <a:gd name="T114" fmla="+- 0 10889 6570"/>
                  <a:gd name="T115" fmla="*/ 10889 h 4576"/>
                  <a:gd name="T116" fmla="+- 0 5059 1478"/>
                  <a:gd name="T117" fmla="*/ T116 w 4576"/>
                  <a:gd name="T118" fmla="+- 0 10744 6570"/>
                  <a:gd name="T119" fmla="*/ 10744 h 4576"/>
                  <a:gd name="T120" fmla="+- 0 5281 1478"/>
                  <a:gd name="T121" fmla="*/ T120 w 4576"/>
                  <a:gd name="T122" fmla="+- 0 10571 6570"/>
                  <a:gd name="T123" fmla="*/ 10571 h 4576"/>
                  <a:gd name="T124" fmla="+- 0 5479 1478"/>
                  <a:gd name="T125" fmla="*/ T124 w 4576"/>
                  <a:gd name="T126" fmla="+- 0 10372 6570"/>
                  <a:gd name="T127" fmla="*/ 10372 h 4576"/>
                  <a:gd name="T128" fmla="+- 0 5653 1478"/>
                  <a:gd name="T129" fmla="*/ T128 w 4576"/>
                  <a:gd name="T130" fmla="+- 0 10151 6570"/>
                  <a:gd name="T131" fmla="*/ 10151 h 4576"/>
                  <a:gd name="T132" fmla="+- 0 5798 1478"/>
                  <a:gd name="T133" fmla="*/ T132 w 4576"/>
                  <a:gd name="T134" fmla="+- 0 9908 6570"/>
                  <a:gd name="T135" fmla="*/ 9908 h 4576"/>
                  <a:gd name="T136" fmla="+- 0 5913 1478"/>
                  <a:gd name="T137" fmla="*/ T136 w 4576"/>
                  <a:gd name="T138" fmla="+- 0 9648 6570"/>
                  <a:gd name="T139" fmla="*/ 9648 h 4576"/>
                  <a:gd name="T140" fmla="+- 0 5995 1478"/>
                  <a:gd name="T141" fmla="*/ T140 w 4576"/>
                  <a:gd name="T142" fmla="+- 0 9371 6570"/>
                  <a:gd name="T143" fmla="*/ 9371 h 4576"/>
                  <a:gd name="T144" fmla="+- 0 6042 1478"/>
                  <a:gd name="T145" fmla="*/ T144 w 4576"/>
                  <a:gd name="T146" fmla="+- 0 9082 6570"/>
                  <a:gd name="T147" fmla="*/ 9082 h 4576"/>
                  <a:gd name="T148" fmla="+- 0 6052 1478"/>
                  <a:gd name="T149" fmla="*/ T148 w 4576"/>
                  <a:gd name="T150" fmla="+- 0 8782 6570"/>
                  <a:gd name="T151" fmla="*/ 8782 h 4576"/>
                  <a:gd name="T152" fmla="+- 0 6023 1478"/>
                  <a:gd name="T153" fmla="*/ T152 w 4576"/>
                  <a:gd name="T154" fmla="+- 0 8486 6570"/>
                  <a:gd name="T155" fmla="*/ 8486 h 4576"/>
                  <a:gd name="T156" fmla="+- 0 5958 1478"/>
                  <a:gd name="T157" fmla="*/ T156 w 4576"/>
                  <a:gd name="T158" fmla="+- 0 8203 6570"/>
                  <a:gd name="T159" fmla="*/ 8203 h 4576"/>
                  <a:gd name="T160" fmla="+- 0 5859 1478"/>
                  <a:gd name="T161" fmla="*/ T160 w 4576"/>
                  <a:gd name="T162" fmla="+- 0 7934 6570"/>
                  <a:gd name="T163" fmla="*/ 7934 h 4576"/>
                  <a:gd name="T164" fmla="+- 0 5729 1478"/>
                  <a:gd name="T165" fmla="*/ T164 w 4576"/>
                  <a:gd name="T166" fmla="+- 0 7682 6570"/>
                  <a:gd name="T167" fmla="*/ 7682 h 4576"/>
                  <a:gd name="T168" fmla="+- 0 5569 1478"/>
                  <a:gd name="T169" fmla="*/ T168 w 4576"/>
                  <a:gd name="T170" fmla="+- 0 7450 6570"/>
                  <a:gd name="T171" fmla="*/ 7450 h 4576"/>
                  <a:gd name="T172" fmla="+- 0 5383 1478"/>
                  <a:gd name="T173" fmla="*/ T172 w 4576"/>
                  <a:gd name="T174" fmla="+- 0 7240 6570"/>
                  <a:gd name="T175" fmla="*/ 7240 h 4576"/>
                  <a:gd name="T176" fmla="+- 0 5173 1478"/>
                  <a:gd name="T177" fmla="*/ T176 w 4576"/>
                  <a:gd name="T178" fmla="+- 0 7053 6570"/>
                  <a:gd name="T179" fmla="*/ 7053 h 4576"/>
                  <a:gd name="T180" fmla="+- 0 4941 1478"/>
                  <a:gd name="T181" fmla="*/ T180 w 4576"/>
                  <a:gd name="T182" fmla="+- 0 6894 6570"/>
                  <a:gd name="T183" fmla="*/ 6894 h 4576"/>
                  <a:gd name="T184" fmla="+- 0 4689 1478"/>
                  <a:gd name="T185" fmla="*/ T184 w 4576"/>
                  <a:gd name="T186" fmla="+- 0 6763 6570"/>
                  <a:gd name="T187" fmla="*/ 6763 h 4576"/>
                  <a:gd name="T188" fmla="+- 0 4420 1478"/>
                  <a:gd name="T189" fmla="*/ T188 w 4576"/>
                  <a:gd name="T190" fmla="+- 0 6664 6570"/>
                  <a:gd name="T191" fmla="*/ 6664 h 4576"/>
                  <a:gd name="T192" fmla="+- 0 4137 1478"/>
                  <a:gd name="T193" fmla="*/ T192 w 4576"/>
                  <a:gd name="T194" fmla="+- 0 6599 6570"/>
                  <a:gd name="T195" fmla="*/ 6599 h 4576"/>
                  <a:gd name="T196" fmla="+- 0 3841 1478"/>
                  <a:gd name="T197" fmla="*/ T196 w 4576"/>
                  <a:gd name="T198" fmla="+- 0 6571 6570"/>
                  <a:gd name="T199" fmla="*/ 6571 h 457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Lst>
                <a:rect l="0" t="0" r="r" b="b"/>
                <a:pathLst>
                  <a:path w="4576" h="4576">
                    <a:moveTo>
                      <a:pt x="2288" y="0"/>
                    </a:moveTo>
                    <a:lnTo>
                      <a:pt x="2212" y="1"/>
                    </a:lnTo>
                    <a:lnTo>
                      <a:pt x="2137" y="4"/>
                    </a:lnTo>
                    <a:lnTo>
                      <a:pt x="2063" y="10"/>
                    </a:lnTo>
                    <a:lnTo>
                      <a:pt x="1989" y="19"/>
                    </a:lnTo>
                    <a:lnTo>
                      <a:pt x="1917" y="29"/>
                    </a:lnTo>
                    <a:lnTo>
                      <a:pt x="1845" y="42"/>
                    </a:lnTo>
                    <a:lnTo>
                      <a:pt x="1773" y="58"/>
                    </a:lnTo>
                    <a:lnTo>
                      <a:pt x="1703" y="75"/>
                    </a:lnTo>
                    <a:lnTo>
                      <a:pt x="1633" y="94"/>
                    </a:lnTo>
                    <a:lnTo>
                      <a:pt x="1565" y="116"/>
                    </a:lnTo>
                    <a:lnTo>
                      <a:pt x="1497" y="140"/>
                    </a:lnTo>
                    <a:lnTo>
                      <a:pt x="1430" y="166"/>
                    </a:lnTo>
                    <a:lnTo>
                      <a:pt x="1365" y="193"/>
                    </a:lnTo>
                    <a:lnTo>
                      <a:pt x="1300" y="223"/>
                    </a:lnTo>
                    <a:lnTo>
                      <a:pt x="1236" y="255"/>
                    </a:lnTo>
                    <a:lnTo>
                      <a:pt x="1174" y="288"/>
                    </a:lnTo>
                    <a:lnTo>
                      <a:pt x="1113" y="324"/>
                    </a:lnTo>
                    <a:lnTo>
                      <a:pt x="1053" y="361"/>
                    </a:lnTo>
                    <a:lnTo>
                      <a:pt x="994" y="400"/>
                    </a:lnTo>
                    <a:lnTo>
                      <a:pt x="937" y="441"/>
                    </a:lnTo>
                    <a:lnTo>
                      <a:pt x="881" y="483"/>
                    </a:lnTo>
                    <a:lnTo>
                      <a:pt x="826" y="527"/>
                    </a:lnTo>
                    <a:lnTo>
                      <a:pt x="772" y="573"/>
                    </a:lnTo>
                    <a:lnTo>
                      <a:pt x="721" y="621"/>
                    </a:lnTo>
                    <a:lnTo>
                      <a:pt x="670" y="670"/>
                    </a:lnTo>
                    <a:lnTo>
                      <a:pt x="621" y="720"/>
                    </a:lnTo>
                    <a:lnTo>
                      <a:pt x="574" y="772"/>
                    </a:lnTo>
                    <a:lnTo>
                      <a:pt x="528" y="825"/>
                    </a:lnTo>
                    <a:lnTo>
                      <a:pt x="484" y="880"/>
                    </a:lnTo>
                    <a:lnTo>
                      <a:pt x="441" y="936"/>
                    </a:lnTo>
                    <a:lnTo>
                      <a:pt x="401" y="994"/>
                    </a:lnTo>
                    <a:lnTo>
                      <a:pt x="362" y="1052"/>
                    </a:lnTo>
                    <a:lnTo>
                      <a:pt x="324" y="1112"/>
                    </a:lnTo>
                    <a:lnTo>
                      <a:pt x="289" y="1173"/>
                    </a:lnTo>
                    <a:lnTo>
                      <a:pt x="255" y="1236"/>
                    </a:lnTo>
                    <a:lnTo>
                      <a:pt x="224" y="1299"/>
                    </a:lnTo>
                    <a:lnTo>
                      <a:pt x="194" y="1364"/>
                    </a:lnTo>
                    <a:lnTo>
                      <a:pt x="166" y="1430"/>
                    </a:lnTo>
                    <a:lnTo>
                      <a:pt x="140" y="1496"/>
                    </a:lnTo>
                    <a:lnTo>
                      <a:pt x="117" y="1564"/>
                    </a:lnTo>
                    <a:lnTo>
                      <a:pt x="95" y="1633"/>
                    </a:lnTo>
                    <a:lnTo>
                      <a:pt x="76" y="1702"/>
                    </a:lnTo>
                    <a:lnTo>
                      <a:pt x="58" y="1773"/>
                    </a:lnTo>
                    <a:lnTo>
                      <a:pt x="43" y="1844"/>
                    </a:lnTo>
                    <a:lnTo>
                      <a:pt x="30" y="1916"/>
                    </a:lnTo>
                    <a:lnTo>
                      <a:pt x="19" y="1989"/>
                    </a:lnTo>
                    <a:lnTo>
                      <a:pt x="11" y="2062"/>
                    </a:lnTo>
                    <a:lnTo>
                      <a:pt x="5" y="2137"/>
                    </a:lnTo>
                    <a:lnTo>
                      <a:pt x="1" y="2212"/>
                    </a:lnTo>
                    <a:lnTo>
                      <a:pt x="0" y="2287"/>
                    </a:lnTo>
                    <a:lnTo>
                      <a:pt x="1" y="2363"/>
                    </a:lnTo>
                    <a:lnTo>
                      <a:pt x="5" y="2437"/>
                    </a:lnTo>
                    <a:lnTo>
                      <a:pt x="11" y="2512"/>
                    </a:lnTo>
                    <a:lnTo>
                      <a:pt x="19" y="2585"/>
                    </a:lnTo>
                    <a:lnTo>
                      <a:pt x="30" y="2658"/>
                    </a:lnTo>
                    <a:lnTo>
                      <a:pt x="43" y="2730"/>
                    </a:lnTo>
                    <a:lnTo>
                      <a:pt x="58" y="2801"/>
                    </a:lnTo>
                    <a:lnTo>
                      <a:pt x="76" y="2872"/>
                    </a:lnTo>
                    <a:lnTo>
                      <a:pt x="95" y="2941"/>
                    </a:lnTo>
                    <a:lnTo>
                      <a:pt x="117" y="3010"/>
                    </a:lnTo>
                    <a:lnTo>
                      <a:pt x="140" y="3078"/>
                    </a:lnTo>
                    <a:lnTo>
                      <a:pt x="166" y="3145"/>
                    </a:lnTo>
                    <a:lnTo>
                      <a:pt x="194" y="3210"/>
                    </a:lnTo>
                    <a:lnTo>
                      <a:pt x="224" y="3275"/>
                    </a:lnTo>
                    <a:lnTo>
                      <a:pt x="255" y="3338"/>
                    </a:lnTo>
                    <a:lnTo>
                      <a:pt x="289" y="3401"/>
                    </a:lnTo>
                    <a:lnTo>
                      <a:pt x="324" y="3462"/>
                    </a:lnTo>
                    <a:lnTo>
                      <a:pt x="362" y="3522"/>
                    </a:lnTo>
                    <a:lnTo>
                      <a:pt x="401" y="3581"/>
                    </a:lnTo>
                    <a:lnTo>
                      <a:pt x="441" y="3638"/>
                    </a:lnTo>
                    <a:lnTo>
                      <a:pt x="484" y="3694"/>
                    </a:lnTo>
                    <a:lnTo>
                      <a:pt x="528" y="3749"/>
                    </a:lnTo>
                    <a:lnTo>
                      <a:pt x="574" y="3802"/>
                    </a:lnTo>
                    <a:lnTo>
                      <a:pt x="621" y="3854"/>
                    </a:lnTo>
                    <a:lnTo>
                      <a:pt x="670" y="3905"/>
                    </a:lnTo>
                    <a:lnTo>
                      <a:pt x="721" y="3954"/>
                    </a:lnTo>
                    <a:lnTo>
                      <a:pt x="772" y="4001"/>
                    </a:lnTo>
                    <a:lnTo>
                      <a:pt x="826" y="4047"/>
                    </a:lnTo>
                    <a:lnTo>
                      <a:pt x="881" y="4091"/>
                    </a:lnTo>
                    <a:lnTo>
                      <a:pt x="937" y="4133"/>
                    </a:lnTo>
                    <a:lnTo>
                      <a:pt x="994" y="4174"/>
                    </a:lnTo>
                    <a:lnTo>
                      <a:pt x="1053" y="4213"/>
                    </a:lnTo>
                    <a:lnTo>
                      <a:pt x="1113" y="4250"/>
                    </a:lnTo>
                    <a:lnTo>
                      <a:pt x="1174" y="4286"/>
                    </a:lnTo>
                    <a:lnTo>
                      <a:pt x="1236" y="4319"/>
                    </a:lnTo>
                    <a:lnTo>
                      <a:pt x="1300" y="4351"/>
                    </a:lnTo>
                    <a:lnTo>
                      <a:pt x="1365" y="4381"/>
                    </a:lnTo>
                    <a:lnTo>
                      <a:pt x="1430" y="4409"/>
                    </a:lnTo>
                    <a:lnTo>
                      <a:pt x="1497" y="4434"/>
                    </a:lnTo>
                    <a:lnTo>
                      <a:pt x="1565" y="4458"/>
                    </a:lnTo>
                    <a:lnTo>
                      <a:pt x="1633" y="4480"/>
                    </a:lnTo>
                    <a:lnTo>
                      <a:pt x="1703" y="4499"/>
                    </a:lnTo>
                    <a:lnTo>
                      <a:pt x="1773" y="4517"/>
                    </a:lnTo>
                    <a:lnTo>
                      <a:pt x="1845" y="4532"/>
                    </a:lnTo>
                    <a:lnTo>
                      <a:pt x="1917" y="4545"/>
                    </a:lnTo>
                    <a:lnTo>
                      <a:pt x="1989" y="4555"/>
                    </a:lnTo>
                    <a:lnTo>
                      <a:pt x="2063" y="4564"/>
                    </a:lnTo>
                    <a:lnTo>
                      <a:pt x="2137" y="4570"/>
                    </a:lnTo>
                    <a:lnTo>
                      <a:pt x="2212" y="4573"/>
                    </a:lnTo>
                    <a:lnTo>
                      <a:pt x="2288" y="4575"/>
                    </a:lnTo>
                    <a:lnTo>
                      <a:pt x="2363" y="4573"/>
                    </a:lnTo>
                    <a:lnTo>
                      <a:pt x="2438" y="4570"/>
                    </a:lnTo>
                    <a:lnTo>
                      <a:pt x="2512" y="4564"/>
                    </a:lnTo>
                    <a:lnTo>
                      <a:pt x="2586" y="4555"/>
                    </a:lnTo>
                    <a:lnTo>
                      <a:pt x="2659" y="4545"/>
                    </a:lnTo>
                    <a:lnTo>
                      <a:pt x="2731" y="4532"/>
                    </a:lnTo>
                    <a:lnTo>
                      <a:pt x="2802" y="4517"/>
                    </a:lnTo>
                    <a:lnTo>
                      <a:pt x="2872" y="4499"/>
                    </a:lnTo>
                    <a:lnTo>
                      <a:pt x="2942" y="4480"/>
                    </a:lnTo>
                    <a:lnTo>
                      <a:pt x="3011" y="4458"/>
                    </a:lnTo>
                    <a:lnTo>
                      <a:pt x="3078" y="4434"/>
                    </a:lnTo>
                    <a:lnTo>
                      <a:pt x="3145" y="4409"/>
                    </a:lnTo>
                    <a:lnTo>
                      <a:pt x="3211" y="4381"/>
                    </a:lnTo>
                    <a:lnTo>
                      <a:pt x="3275" y="4351"/>
                    </a:lnTo>
                    <a:lnTo>
                      <a:pt x="3339" y="4319"/>
                    </a:lnTo>
                    <a:lnTo>
                      <a:pt x="3401" y="4286"/>
                    </a:lnTo>
                    <a:lnTo>
                      <a:pt x="3463" y="4250"/>
                    </a:lnTo>
                    <a:lnTo>
                      <a:pt x="3522" y="4213"/>
                    </a:lnTo>
                    <a:lnTo>
                      <a:pt x="3581" y="4174"/>
                    </a:lnTo>
                    <a:lnTo>
                      <a:pt x="3639" y="4133"/>
                    </a:lnTo>
                    <a:lnTo>
                      <a:pt x="3695" y="4091"/>
                    </a:lnTo>
                    <a:lnTo>
                      <a:pt x="3750" y="4047"/>
                    </a:lnTo>
                    <a:lnTo>
                      <a:pt x="3803" y="4001"/>
                    </a:lnTo>
                    <a:lnTo>
                      <a:pt x="3855" y="3954"/>
                    </a:lnTo>
                    <a:lnTo>
                      <a:pt x="3905" y="3905"/>
                    </a:lnTo>
                    <a:lnTo>
                      <a:pt x="3954" y="3854"/>
                    </a:lnTo>
                    <a:lnTo>
                      <a:pt x="4001" y="3802"/>
                    </a:lnTo>
                    <a:lnTo>
                      <a:pt x="4047" y="3749"/>
                    </a:lnTo>
                    <a:lnTo>
                      <a:pt x="4091" y="3694"/>
                    </a:lnTo>
                    <a:lnTo>
                      <a:pt x="4134" y="3638"/>
                    </a:lnTo>
                    <a:lnTo>
                      <a:pt x="4175" y="3581"/>
                    </a:lnTo>
                    <a:lnTo>
                      <a:pt x="4214" y="3522"/>
                    </a:lnTo>
                    <a:lnTo>
                      <a:pt x="4251" y="3462"/>
                    </a:lnTo>
                    <a:lnTo>
                      <a:pt x="4286" y="3401"/>
                    </a:lnTo>
                    <a:lnTo>
                      <a:pt x="4320" y="3338"/>
                    </a:lnTo>
                    <a:lnTo>
                      <a:pt x="4352" y="3275"/>
                    </a:lnTo>
                    <a:lnTo>
                      <a:pt x="4381" y="3210"/>
                    </a:lnTo>
                    <a:lnTo>
                      <a:pt x="4409" y="3145"/>
                    </a:lnTo>
                    <a:lnTo>
                      <a:pt x="4435" y="3078"/>
                    </a:lnTo>
                    <a:lnTo>
                      <a:pt x="4459" y="3010"/>
                    </a:lnTo>
                    <a:lnTo>
                      <a:pt x="4480" y="2941"/>
                    </a:lnTo>
                    <a:lnTo>
                      <a:pt x="4500" y="2872"/>
                    </a:lnTo>
                    <a:lnTo>
                      <a:pt x="4517" y="2801"/>
                    </a:lnTo>
                    <a:lnTo>
                      <a:pt x="4532" y="2730"/>
                    </a:lnTo>
                    <a:lnTo>
                      <a:pt x="4545" y="2658"/>
                    </a:lnTo>
                    <a:lnTo>
                      <a:pt x="4556" y="2585"/>
                    </a:lnTo>
                    <a:lnTo>
                      <a:pt x="4564" y="2512"/>
                    </a:lnTo>
                    <a:lnTo>
                      <a:pt x="4570" y="2437"/>
                    </a:lnTo>
                    <a:lnTo>
                      <a:pt x="4574" y="2363"/>
                    </a:lnTo>
                    <a:lnTo>
                      <a:pt x="4575" y="2287"/>
                    </a:lnTo>
                    <a:lnTo>
                      <a:pt x="4574" y="2212"/>
                    </a:lnTo>
                    <a:lnTo>
                      <a:pt x="4570" y="2137"/>
                    </a:lnTo>
                    <a:lnTo>
                      <a:pt x="4564" y="2062"/>
                    </a:lnTo>
                    <a:lnTo>
                      <a:pt x="4556" y="1989"/>
                    </a:lnTo>
                    <a:lnTo>
                      <a:pt x="4545" y="1916"/>
                    </a:lnTo>
                    <a:lnTo>
                      <a:pt x="4532" y="1844"/>
                    </a:lnTo>
                    <a:lnTo>
                      <a:pt x="4517" y="1773"/>
                    </a:lnTo>
                    <a:lnTo>
                      <a:pt x="4500" y="1702"/>
                    </a:lnTo>
                    <a:lnTo>
                      <a:pt x="4480" y="1633"/>
                    </a:lnTo>
                    <a:lnTo>
                      <a:pt x="4459" y="1564"/>
                    </a:lnTo>
                    <a:lnTo>
                      <a:pt x="4435" y="1496"/>
                    </a:lnTo>
                    <a:lnTo>
                      <a:pt x="4409" y="1430"/>
                    </a:lnTo>
                    <a:lnTo>
                      <a:pt x="4381" y="1364"/>
                    </a:lnTo>
                    <a:lnTo>
                      <a:pt x="4352" y="1299"/>
                    </a:lnTo>
                    <a:lnTo>
                      <a:pt x="4320" y="1236"/>
                    </a:lnTo>
                    <a:lnTo>
                      <a:pt x="4286" y="1173"/>
                    </a:lnTo>
                    <a:lnTo>
                      <a:pt x="4251" y="1112"/>
                    </a:lnTo>
                    <a:lnTo>
                      <a:pt x="4214" y="1052"/>
                    </a:lnTo>
                    <a:lnTo>
                      <a:pt x="4175" y="994"/>
                    </a:lnTo>
                    <a:lnTo>
                      <a:pt x="4134" y="936"/>
                    </a:lnTo>
                    <a:lnTo>
                      <a:pt x="4091" y="880"/>
                    </a:lnTo>
                    <a:lnTo>
                      <a:pt x="4047" y="825"/>
                    </a:lnTo>
                    <a:lnTo>
                      <a:pt x="4001" y="772"/>
                    </a:lnTo>
                    <a:lnTo>
                      <a:pt x="3954" y="720"/>
                    </a:lnTo>
                    <a:lnTo>
                      <a:pt x="3905" y="670"/>
                    </a:lnTo>
                    <a:lnTo>
                      <a:pt x="3855" y="621"/>
                    </a:lnTo>
                    <a:lnTo>
                      <a:pt x="3803" y="573"/>
                    </a:lnTo>
                    <a:lnTo>
                      <a:pt x="3750" y="527"/>
                    </a:lnTo>
                    <a:lnTo>
                      <a:pt x="3695" y="483"/>
                    </a:lnTo>
                    <a:lnTo>
                      <a:pt x="3639" y="441"/>
                    </a:lnTo>
                    <a:lnTo>
                      <a:pt x="3581" y="400"/>
                    </a:lnTo>
                    <a:lnTo>
                      <a:pt x="3522" y="361"/>
                    </a:lnTo>
                    <a:lnTo>
                      <a:pt x="3463" y="324"/>
                    </a:lnTo>
                    <a:lnTo>
                      <a:pt x="3401" y="288"/>
                    </a:lnTo>
                    <a:lnTo>
                      <a:pt x="3339" y="255"/>
                    </a:lnTo>
                    <a:lnTo>
                      <a:pt x="3275" y="223"/>
                    </a:lnTo>
                    <a:lnTo>
                      <a:pt x="3211" y="193"/>
                    </a:lnTo>
                    <a:lnTo>
                      <a:pt x="3145" y="166"/>
                    </a:lnTo>
                    <a:lnTo>
                      <a:pt x="3078" y="140"/>
                    </a:lnTo>
                    <a:lnTo>
                      <a:pt x="3011" y="116"/>
                    </a:lnTo>
                    <a:lnTo>
                      <a:pt x="2942" y="94"/>
                    </a:lnTo>
                    <a:lnTo>
                      <a:pt x="2872" y="75"/>
                    </a:lnTo>
                    <a:lnTo>
                      <a:pt x="2802" y="58"/>
                    </a:lnTo>
                    <a:lnTo>
                      <a:pt x="2731" y="42"/>
                    </a:lnTo>
                    <a:lnTo>
                      <a:pt x="2659" y="29"/>
                    </a:lnTo>
                    <a:lnTo>
                      <a:pt x="2586" y="19"/>
                    </a:lnTo>
                    <a:lnTo>
                      <a:pt x="2512" y="10"/>
                    </a:lnTo>
                    <a:lnTo>
                      <a:pt x="2438" y="4"/>
                    </a:lnTo>
                    <a:lnTo>
                      <a:pt x="2363" y="1"/>
                    </a:lnTo>
                    <a:lnTo>
                      <a:pt x="2288" y="0"/>
                    </a:lnTo>
                    <a:close/>
                  </a:path>
                </a:pathLst>
              </a:custGeom>
              <a:solidFill>
                <a:srgbClr val="00B0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E"/>
              </a:p>
            </p:txBody>
          </p:sp>
          <p:sp>
            <p:nvSpPr>
              <p:cNvPr id="10" name="Freeform 4">
                <a:extLst>
                  <a:ext uri="{FF2B5EF4-FFF2-40B4-BE49-F238E27FC236}">
                    <a16:creationId xmlns:a16="http://schemas.microsoft.com/office/drawing/2014/main" id="{97277078-2DE4-495A-BD46-531095F6D137}"/>
                  </a:ext>
                </a:extLst>
              </p:cNvPr>
              <p:cNvSpPr>
                <a:spLocks/>
              </p:cNvSpPr>
              <p:nvPr/>
            </p:nvSpPr>
            <p:spPr bwMode="auto">
              <a:xfrm>
                <a:off x="5049" y="3093"/>
                <a:ext cx="4576" cy="4576"/>
              </a:xfrm>
              <a:custGeom>
                <a:avLst/>
                <a:gdLst>
                  <a:gd name="T0" fmla="+- 0 7113 5050"/>
                  <a:gd name="T1" fmla="*/ T0 w 4576"/>
                  <a:gd name="T2" fmla="+- 0 3104 3093"/>
                  <a:gd name="T3" fmla="*/ 3104 h 4576"/>
                  <a:gd name="T4" fmla="+- 0 6823 5050"/>
                  <a:gd name="T5" fmla="*/ T4 w 4576"/>
                  <a:gd name="T6" fmla="+- 0 3151 3093"/>
                  <a:gd name="T7" fmla="*/ 3151 h 4576"/>
                  <a:gd name="T8" fmla="+- 0 6547 5050"/>
                  <a:gd name="T9" fmla="*/ T8 w 4576"/>
                  <a:gd name="T10" fmla="+- 0 3234 3093"/>
                  <a:gd name="T11" fmla="*/ 3234 h 4576"/>
                  <a:gd name="T12" fmla="+- 0 6286 5050"/>
                  <a:gd name="T13" fmla="*/ T12 w 4576"/>
                  <a:gd name="T14" fmla="+- 0 3349 3093"/>
                  <a:gd name="T15" fmla="*/ 3349 h 4576"/>
                  <a:gd name="T16" fmla="+- 0 6044 5050"/>
                  <a:gd name="T17" fmla="*/ T16 w 4576"/>
                  <a:gd name="T18" fmla="+- 0 3494 3093"/>
                  <a:gd name="T19" fmla="*/ 3494 h 4576"/>
                  <a:gd name="T20" fmla="+- 0 5822 5050"/>
                  <a:gd name="T21" fmla="*/ T20 w 4576"/>
                  <a:gd name="T22" fmla="+- 0 3667 3093"/>
                  <a:gd name="T23" fmla="*/ 3667 h 4576"/>
                  <a:gd name="T24" fmla="+- 0 5624 5050"/>
                  <a:gd name="T25" fmla="*/ T24 w 4576"/>
                  <a:gd name="T26" fmla="+- 0 3866 3093"/>
                  <a:gd name="T27" fmla="*/ 3866 h 4576"/>
                  <a:gd name="T28" fmla="+- 0 5451 5050"/>
                  <a:gd name="T29" fmla="*/ T28 w 4576"/>
                  <a:gd name="T30" fmla="+- 0 4087 3093"/>
                  <a:gd name="T31" fmla="*/ 4087 h 4576"/>
                  <a:gd name="T32" fmla="+- 0 5305 5050"/>
                  <a:gd name="T33" fmla="*/ T32 w 4576"/>
                  <a:gd name="T34" fmla="+- 0 4329 3093"/>
                  <a:gd name="T35" fmla="*/ 4329 h 4576"/>
                  <a:gd name="T36" fmla="+- 0 5190 5050"/>
                  <a:gd name="T37" fmla="*/ T36 w 4576"/>
                  <a:gd name="T38" fmla="+- 0 4590 3093"/>
                  <a:gd name="T39" fmla="*/ 4590 h 4576"/>
                  <a:gd name="T40" fmla="+- 0 5108 5050"/>
                  <a:gd name="T41" fmla="*/ T40 w 4576"/>
                  <a:gd name="T42" fmla="+- 0 4866 3093"/>
                  <a:gd name="T43" fmla="*/ 4866 h 4576"/>
                  <a:gd name="T44" fmla="+- 0 5061 5050"/>
                  <a:gd name="T45" fmla="*/ T44 w 4576"/>
                  <a:gd name="T46" fmla="+- 0 5156 3093"/>
                  <a:gd name="T47" fmla="*/ 5156 h 4576"/>
                  <a:gd name="T48" fmla="+- 0 5051 5050"/>
                  <a:gd name="T49" fmla="*/ T48 w 4576"/>
                  <a:gd name="T50" fmla="+- 0 5456 3093"/>
                  <a:gd name="T51" fmla="*/ 5456 h 4576"/>
                  <a:gd name="T52" fmla="+- 0 5080 5050"/>
                  <a:gd name="T53" fmla="*/ T52 w 4576"/>
                  <a:gd name="T54" fmla="+- 0 5752 3093"/>
                  <a:gd name="T55" fmla="*/ 5752 h 4576"/>
                  <a:gd name="T56" fmla="+- 0 5145 5050"/>
                  <a:gd name="T57" fmla="*/ T56 w 4576"/>
                  <a:gd name="T58" fmla="+- 0 6035 3093"/>
                  <a:gd name="T59" fmla="*/ 6035 h 4576"/>
                  <a:gd name="T60" fmla="+- 0 5244 5050"/>
                  <a:gd name="T61" fmla="*/ T60 w 4576"/>
                  <a:gd name="T62" fmla="+- 0 6304 3093"/>
                  <a:gd name="T63" fmla="*/ 6304 h 4576"/>
                  <a:gd name="T64" fmla="+- 0 5374 5050"/>
                  <a:gd name="T65" fmla="*/ T64 w 4576"/>
                  <a:gd name="T66" fmla="+- 0 6556 3093"/>
                  <a:gd name="T67" fmla="*/ 6556 h 4576"/>
                  <a:gd name="T68" fmla="+- 0 5534 5050"/>
                  <a:gd name="T69" fmla="*/ T68 w 4576"/>
                  <a:gd name="T70" fmla="+- 0 6788 3093"/>
                  <a:gd name="T71" fmla="*/ 6788 h 4576"/>
                  <a:gd name="T72" fmla="+- 0 5720 5050"/>
                  <a:gd name="T73" fmla="*/ T72 w 4576"/>
                  <a:gd name="T74" fmla="+- 0 6998 3093"/>
                  <a:gd name="T75" fmla="*/ 6998 h 4576"/>
                  <a:gd name="T76" fmla="+- 0 5930 5050"/>
                  <a:gd name="T77" fmla="*/ T76 w 4576"/>
                  <a:gd name="T78" fmla="+- 0 7184 3093"/>
                  <a:gd name="T79" fmla="*/ 7184 h 4576"/>
                  <a:gd name="T80" fmla="+- 0 6163 5050"/>
                  <a:gd name="T81" fmla="*/ T80 w 4576"/>
                  <a:gd name="T82" fmla="+- 0 7344 3093"/>
                  <a:gd name="T83" fmla="*/ 7344 h 4576"/>
                  <a:gd name="T84" fmla="+- 0 6414 5050"/>
                  <a:gd name="T85" fmla="*/ T84 w 4576"/>
                  <a:gd name="T86" fmla="+- 0 7474 3093"/>
                  <a:gd name="T87" fmla="*/ 7474 h 4576"/>
                  <a:gd name="T88" fmla="+- 0 6683 5050"/>
                  <a:gd name="T89" fmla="*/ T88 w 4576"/>
                  <a:gd name="T90" fmla="+- 0 7573 3093"/>
                  <a:gd name="T91" fmla="*/ 7573 h 4576"/>
                  <a:gd name="T92" fmla="+- 0 6966 5050"/>
                  <a:gd name="T93" fmla="*/ T92 w 4576"/>
                  <a:gd name="T94" fmla="+- 0 7638 3093"/>
                  <a:gd name="T95" fmla="*/ 7638 h 4576"/>
                  <a:gd name="T96" fmla="+- 0 7262 5050"/>
                  <a:gd name="T97" fmla="*/ T96 w 4576"/>
                  <a:gd name="T98" fmla="+- 0 7667 3093"/>
                  <a:gd name="T99" fmla="*/ 7667 h 4576"/>
                  <a:gd name="T100" fmla="+- 0 7562 5050"/>
                  <a:gd name="T101" fmla="*/ T100 w 4576"/>
                  <a:gd name="T102" fmla="+- 0 7657 3093"/>
                  <a:gd name="T103" fmla="*/ 7657 h 4576"/>
                  <a:gd name="T104" fmla="+- 0 7852 5050"/>
                  <a:gd name="T105" fmla="*/ T104 w 4576"/>
                  <a:gd name="T106" fmla="+- 0 7610 3093"/>
                  <a:gd name="T107" fmla="*/ 7610 h 4576"/>
                  <a:gd name="T108" fmla="+- 0 8128 5050"/>
                  <a:gd name="T109" fmla="*/ T108 w 4576"/>
                  <a:gd name="T110" fmla="+- 0 7528 3093"/>
                  <a:gd name="T111" fmla="*/ 7528 h 4576"/>
                  <a:gd name="T112" fmla="+- 0 8389 5050"/>
                  <a:gd name="T113" fmla="*/ T112 w 4576"/>
                  <a:gd name="T114" fmla="+- 0 7413 3093"/>
                  <a:gd name="T115" fmla="*/ 7413 h 4576"/>
                  <a:gd name="T116" fmla="+- 0 8631 5050"/>
                  <a:gd name="T117" fmla="*/ T116 w 4576"/>
                  <a:gd name="T118" fmla="+- 0 7268 3093"/>
                  <a:gd name="T119" fmla="*/ 7268 h 4576"/>
                  <a:gd name="T120" fmla="+- 0 8853 5050"/>
                  <a:gd name="T121" fmla="*/ T120 w 4576"/>
                  <a:gd name="T122" fmla="+- 0 7095 3093"/>
                  <a:gd name="T123" fmla="*/ 7095 h 4576"/>
                  <a:gd name="T124" fmla="+- 0 9051 5050"/>
                  <a:gd name="T125" fmla="*/ T124 w 4576"/>
                  <a:gd name="T126" fmla="+- 0 6896 3093"/>
                  <a:gd name="T127" fmla="*/ 6896 h 4576"/>
                  <a:gd name="T128" fmla="+- 0 9225 5050"/>
                  <a:gd name="T129" fmla="*/ T128 w 4576"/>
                  <a:gd name="T130" fmla="+- 0 6674 3093"/>
                  <a:gd name="T131" fmla="*/ 6674 h 4576"/>
                  <a:gd name="T132" fmla="+- 0 9370 5050"/>
                  <a:gd name="T133" fmla="*/ T132 w 4576"/>
                  <a:gd name="T134" fmla="+- 0 6432 3093"/>
                  <a:gd name="T135" fmla="*/ 6432 h 4576"/>
                  <a:gd name="T136" fmla="+- 0 9485 5050"/>
                  <a:gd name="T137" fmla="*/ T136 w 4576"/>
                  <a:gd name="T138" fmla="+- 0 6172 3093"/>
                  <a:gd name="T139" fmla="*/ 6172 h 4576"/>
                  <a:gd name="T140" fmla="+- 0 9567 5050"/>
                  <a:gd name="T141" fmla="*/ T140 w 4576"/>
                  <a:gd name="T142" fmla="+- 0 5895 3093"/>
                  <a:gd name="T143" fmla="*/ 5895 h 4576"/>
                  <a:gd name="T144" fmla="+- 0 9614 5050"/>
                  <a:gd name="T145" fmla="*/ T144 w 4576"/>
                  <a:gd name="T146" fmla="+- 0 5605 3093"/>
                  <a:gd name="T147" fmla="*/ 5605 h 4576"/>
                  <a:gd name="T148" fmla="+- 0 9624 5050"/>
                  <a:gd name="T149" fmla="*/ T148 w 4576"/>
                  <a:gd name="T150" fmla="+- 0 5305 3093"/>
                  <a:gd name="T151" fmla="*/ 5305 h 4576"/>
                  <a:gd name="T152" fmla="+- 0 9595 5050"/>
                  <a:gd name="T153" fmla="*/ T152 w 4576"/>
                  <a:gd name="T154" fmla="+- 0 5010 3093"/>
                  <a:gd name="T155" fmla="*/ 5010 h 4576"/>
                  <a:gd name="T156" fmla="+- 0 9530 5050"/>
                  <a:gd name="T157" fmla="*/ T156 w 4576"/>
                  <a:gd name="T158" fmla="+- 0 4726 3093"/>
                  <a:gd name="T159" fmla="*/ 4726 h 4576"/>
                  <a:gd name="T160" fmla="+- 0 9431 5050"/>
                  <a:gd name="T161" fmla="*/ T160 w 4576"/>
                  <a:gd name="T162" fmla="+- 0 4458 3093"/>
                  <a:gd name="T163" fmla="*/ 4458 h 4576"/>
                  <a:gd name="T164" fmla="+- 0 9301 5050"/>
                  <a:gd name="T165" fmla="*/ T164 w 4576"/>
                  <a:gd name="T166" fmla="+- 0 4206 3093"/>
                  <a:gd name="T167" fmla="*/ 4206 h 4576"/>
                  <a:gd name="T168" fmla="+- 0 9141 5050"/>
                  <a:gd name="T169" fmla="*/ T168 w 4576"/>
                  <a:gd name="T170" fmla="+- 0 3974 3093"/>
                  <a:gd name="T171" fmla="*/ 3974 h 4576"/>
                  <a:gd name="T172" fmla="+- 0 8955 5050"/>
                  <a:gd name="T173" fmla="*/ T172 w 4576"/>
                  <a:gd name="T174" fmla="+- 0 3763 3093"/>
                  <a:gd name="T175" fmla="*/ 3763 h 4576"/>
                  <a:gd name="T176" fmla="+- 0 8745 5050"/>
                  <a:gd name="T177" fmla="*/ T176 w 4576"/>
                  <a:gd name="T178" fmla="+- 0 3577 3093"/>
                  <a:gd name="T179" fmla="*/ 3577 h 4576"/>
                  <a:gd name="T180" fmla="+- 0 8512 5050"/>
                  <a:gd name="T181" fmla="*/ T180 w 4576"/>
                  <a:gd name="T182" fmla="+- 0 3418 3093"/>
                  <a:gd name="T183" fmla="*/ 3418 h 4576"/>
                  <a:gd name="T184" fmla="+- 0 8261 5050"/>
                  <a:gd name="T185" fmla="*/ T184 w 4576"/>
                  <a:gd name="T186" fmla="+- 0 3287 3093"/>
                  <a:gd name="T187" fmla="*/ 3287 h 4576"/>
                  <a:gd name="T188" fmla="+- 0 7992 5050"/>
                  <a:gd name="T189" fmla="*/ T188 w 4576"/>
                  <a:gd name="T190" fmla="+- 0 3188 3093"/>
                  <a:gd name="T191" fmla="*/ 3188 h 4576"/>
                  <a:gd name="T192" fmla="+- 0 7709 5050"/>
                  <a:gd name="T193" fmla="*/ T192 w 4576"/>
                  <a:gd name="T194" fmla="+- 0 3123 3093"/>
                  <a:gd name="T195" fmla="*/ 3123 h 4576"/>
                  <a:gd name="T196" fmla="+- 0 7413 5050"/>
                  <a:gd name="T197" fmla="*/ T196 w 4576"/>
                  <a:gd name="T198" fmla="+- 0 3094 3093"/>
                  <a:gd name="T199" fmla="*/ 3094 h 457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Lst>
                <a:rect l="0" t="0" r="r" b="b"/>
                <a:pathLst>
                  <a:path w="4576" h="4576">
                    <a:moveTo>
                      <a:pt x="2288" y="0"/>
                    </a:moveTo>
                    <a:lnTo>
                      <a:pt x="2212" y="1"/>
                    </a:lnTo>
                    <a:lnTo>
                      <a:pt x="2137" y="5"/>
                    </a:lnTo>
                    <a:lnTo>
                      <a:pt x="2063" y="11"/>
                    </a:lnTo>
                    <a:lnTo>
                      <a:pt x="1989" y="19"/>
                    </a:lnTo>
                    <a:lnTo>
                      <a:pt x="1916" y="30"/>
                    </a:lnTo>
                    <a:lnTo>
                      <a:pt x="1844" y="43"/>
                    </a:lnTo>
                    <a:lnTo>
                      <a:pt x="1773" y="58"/>
                    </a:lnTo>
                    <a:lnTo>
                      <a:pt x="1703" y="76"/>
                    </a:lnTo>
                    <a:lnTo>
                      <a:pt x="1633" y="95"/>
                    </a:lnTo>
                    <a:lnTo>
                      <a:pt x="1564" y="117"/>
                    </a:lnTo>
                    <a:lnTo>
                      <a:pt x="1497" y="141"/>
                    </a:lnTo>
                    <a:lnTo>
                      <a:pt x="1430" y="166"/>
                    </a:lnTo>
                    <a:lnTo>
                      <a:pt x="1364" y="194"/>
                    </a:lnTo>
                    <a:lnTo>
                      <a:pt x="1300" y="224"/>
                    </a:lnTo>
                    <a:lnTo>
                      <a:pt x="1236" y="256"/>
                    </a:lnTo>
                    <a:lnTo>
                      <a:pt x="1174" y="289"/>
                    </a:lnTo>
                    <a:lnTo>
                      <a:pt x="1113" y="325"/>
                    </a:lnTo>
                    <a:lnTo>
                      <a:pt x="1053" y="362"/>
                    </a:lnTo>
                    <a:lnTo>
                      <a:pt x="994" y="401"/>
                    </a:lnTo>
                    <a:lnTo>
                      <a:pt x="937" y="442"/>
                    </a:lnTo>
                    <a:lnTo>
                      <a:pt x="880" y="484"/>
                    </a:lnTo>
                    <a:lnTo>
                      <a:pt x="826" y="528"/>
                    </a:lnTo>
                    <a:lnTo>
                      <a:pt x="772" y="574"/>
                    </a:lnTo>
                    <a:lnTo>
                      <a:pt x="720" y="621"/>
                    </a:lnTo>
                    <a:lnTo>
                      <a:pt x="670" y="670"/>
                    </a:lnTo>
                    <a:lnTo>
                      <a:pt x="621" y="721"/>
                    </a:lnTo>
                    <a:lnTo>
                      <a:pt x="574" y="773"/>
                    </a:lnTo>
                    <a:lnTo>
                      <a:pt x="528" y="826"/>
                    </a:lnTo>
                    <a:lnTo>
                      <a:pt x="484" y="881"/>
                    </a:lnTo>
                    <a:lnTo>
                      <a:pt x="441" y="937"/>
                    </a:lnTo>
                    <a:lnTo>
                      <a:pt x="401" y="994"/>
                    </a:lnTo>
                    <a:lnTo>
                      <a:pt x="362" y="1053"/>
                    </a:lnTo>
                    <a:lnTo>
                      <a:pt x="324" y="1113"/>
                    </a:lnTo>
                    <a:lnTo>
                      <a:pt x="289" y="1174"/>
                    </a:lnTo>
                    <a:lnTo>
                      <a:pt x="255" y="1236"/>
                    </a:lnTo>
                    <a:lnTo>
                      <a:pt x="224" y="1300"/>
                    </a:lnTo>
                    <a:lnTo>
                      <a:pt x="194" y="1365"/>
                    </a:lnTo>
                    <a:lnTo>
                      <a:pt x="166" y="1430"/>
                    </a:lnTo>
                    <a:lnTo>
                      <a:pt x="140" y="1497"/>
                    </a:lnTo>
                    <a:lnTo>
                      <a:pt x="117" y="1565"/>
                    </a:lnTo>
                    <a:lnTo>
                      <a:pt x="95" y="1633"/>
                    </a:lnTo>
                    <a:lnTo>
                      <a:pt x="75" y="1703"/>
                    </a:lnTo>
                    <a:lnTo>
                      <a:pt x="58" y="1773"/>
                    </a:lnTo>
                    <a:lnTo>
                      <a:pt x="43" y="1845"/>
                    </a:lnTo>
                    <a:lnTo>
                      <a:pt x="30" y="1917"/>
                    </a:lnTo>
                    <a:lnTo>
                      <a:pt x="19" y="1990"/>
                    </a:lnTo>
                    <a:lnTo>
                      <a:pt x="11" y="2063"/>
                    </a:lnTo>
                    <a:lnTo>
                      <a:pt x="5" y="2137"/>
                    </a:lnTo>
                    <a:lnTo>
                      <a:pt x="1" y="2212"/>
                    </a:lnTo>
                    <a:lnTo>
                      <a:pt x="0" y="2288"/>
                    </a:lnTo>
                    <a:lnTo>
                      <a:pt x="1" y="2363"/>
                    </a:lnTo>
                    <a:lnTo>
                      <a:pt x="5" y="2438"/>
                    </a:lnTo>
                    <a:lnTo>
                      <a:pt x="11" y="2512"/>
                    </a:lnTo>
                    <a:lnTo>
                      <a:pt x="19" y="2586"/>
                    </a:lnTo>
                    <a:lnTo>
                      <a:pt x="30" y="2659"/>
                    </a:lnTo>
                    <a:lnTo>
                      <a:pt x="43" y="2731"/>
                    </a:lnTo>
                    <a:lnTo>
                      <a:pt x="58" y="2802"/>
                    </a:lnTo>
                    <a:lnTo>
                      <a:pt x="75" y="2873"/>
                    </a:lnTo>
                    <a:lnTo>
                      <a:pt x="95" y="2942"/>
                    </a:lnTo>
                    <a:lnTo>
                      <a:pt x="117" y="3011"/>
                    </a:lnTo>
                    <a:lnTo>
                      <a:pt x="140" y="3079"/>
                    </a:lnTo>
                    <a:lnTo>
                      <a:pt x="166" y="3145"/>
                    </a:lnTo>
                    <a:lnTo>
                      <a:pt x="194" y="3211"/>
                    </a:lnTo>
                    <a:lnTo>
                      <a:pt x="224" y="3276"/>
                    </a:lnTo>
                    <a:lnTo>
                      <a:pt x="255" y="3339"/>
                    </a:lnTo>
                    <a:lnTo>
                      <a:pt x="289" y="3401"/>
                    </a:lnTo>
                    <a:lnTo>
                      <a:pt x="324" y="3463"/>
                    </a:lnTo>
                    <a:lnTo>
                      <a:pt x="362" y="3523"/>
                    </a:lnTo>
                    <a:lnTo>
                      <a:pt x="401" y="3581"/>
                    </a:lnTo>
                    <a:lnTo>
                      <a:pt x="441" y="3639"/>
                    </a:lnTo>
                    <a:lnTo>
                      <a:pt x="484" y="3695"/>
                    </a:lnTo>
                    <a:lnTo>
                      <a:pt x="528" y="3750"/>
                    </a:lnTo>
                    <a:lnTo>
                      <a:pt x="574" y="3803"/>
                    </a:lnTo>
                    <a:lnTo>
                      <a:pt x="621" y="3855"/>
                    </a:lnTo>
                    <a:lnTo>
                      <a:pt x="670" y="3905"/>
                    </a:lnTo>
                    <a:lnTo>
                      <a:pt x="720" y="3954"/>
                    </a:lnTo>
                    <a:lnTo>
                      <a:pt x="772" y="4002"/>
                    </a:lnTo>
                    <a:lnTo>
                      <a:pt x="826" y="4047"/>
                    </a:lnTo>
                    <a:lnTo>
                      <a:pt x="880" y="4091"/>
                    </a:lnTo>
                    <a:lnTo>
                      <a:pt x="937" y="4134"/>
                    </a:lnTo>
                    <a:lnTo>
                      <a:pt x="994" y="4175"/>
                    </a:lnTo>
                    <a:lnTo>
                      <a:pt x="1053" y="4214"/>
                    </a:lnTo>
                    <a:lnTo>
                      <a:pt x="1113" y="4251"/>
                    </a:lnTo>
                    <a:lnTo>
                      <a:pt x="1174" y="4286"/>
                    </a:lnTo>
                    <a:lnTo>
                      <a:pt x="1236" y="4320"/>
                    </a:lnTo>
                    <a:lnTo>
                      <a:pt x="1300" y="4352"/>
                    </a:lnTo>
                    <a:lnTo>
                      <a:pt x="1364" y="4381"/>
                    </a:lnTo>
                    <a:lnTo>
                      <a:pt x="1430" y="4409"/>
                    </a:lnTo>
                    <a:lnTo>
                      <a:pt x="1497" y="4435"/>
                    </a:lnTo>
                    <a:lnTo>
                      <a:pt x="1564" y="4459"/>
                    </a:lnTo>
                    <a:lnTo>
                      <a:pt x="1633" y="4480"/>
                    </a:lnTo>
                    <a:lnTo>
                      <a:pt x="1703" y="4500"/>
                    </a:lnTo>
                    <a:lnTo>
                      <a:pt x="1773" y="4517"/>
                    </a:lnTo>
                    <a:lnTo>
                      <a:pt x="1844" y="4532"/>
                    </a:lnTo>
                    <a:lnTo>
                      <a:pt x="1916" y="4545"/>
                    </a:lnTo>
                    <a:lnTo>
                      <a:pt x="1989" y="4556"/>
                    </a:lnTo>
                    <a:lnTo>
                      <a:pt x="2063" y="4564"/>
                    </a:lnTo>
                    <a:lnTo>
                      <a:pt x="2137" y="4570"/>
                    </a:lnTo>
                    <a:lnTo>
                      <a:pt x="2212" y="4574"/>
                    </a:lnTo>
                    <a:lnTo>
                      <a:pt x="2288" y="4575"/>
                    </a:lnTo>
                    <a:lnTo>
                      <a:pt x="2363" y="4574"/>
                    </a:lnTo>
                    <a:lnTo>
                      <a:pt x="2438" y="4570"/>
                    </a:lnTo>
                    <a:lnTo>
                      <a:pt x="2512" y="4564"/>
                    </a:lnTo>
                    <a:lnTo>
                      <a:pt x="2586" y="4556"/>
                    </a:lnTo>
                    <a:lnTo>
                      <a:pt x="2659" y="4545"/>
                    </a:lnTo>
                    <a:lnTo>
                      <a:pt x="2731" y="4532"/>
                    </a:lnTo>
                    <a:lnTo>
                      <a:pt x="2802" y="4517"/>
                    </a:lnTo>
                    <a:lnTo>
                      <a:pt x="2872" y="4500"/>
                    </a:lnTo>
                    <a:lnTo>
                      <a:pt x="2942" y="4480"/>
                    </a:lnTo>
                    <a:lnTo>
                      <a:pt x="3011" y="4459"/>
                    </a:lnTo>
                    <a:lnTo>
                      <a:pt x="3078" y="4435"/>
                    </a:lnTo>
                    <a:lnTo>
                      <a:pt x="3145" y="4409"/>
                    </a:lnTo>
                    <a:lnTo>
                      <a:pt x="3211" y="4381"/>
                    </a:lnTo>
                    <a:lnTo>
                      <a:pt x="3275" y="4352"/>
                    </a:lnTo>
                    <a:lnTo>
                      <a:pt x="3339" y="4320"/>
                    </a:lnTo>
                    <a:lnTo>
                      <a:pt x="3401" y="4286"/>
                    </a:lnTo>
                    <a:lnTo>
                      <a:pt x="3462" y="4251"/>
                    </a:lnTo>
                    <a:lnTo>
                      <a:pt x="3522" y="4214"/>
                    </a:lnTo>
                    <a:lnTo>
                      <a:pt x="3581" y="4175"/>
                    </a:lnTo>
                    <a:lnTo>
                      <a:pt x="3639" y="4134"/>
                    </a:lnTo>
                    <a:lnTo>
                      <a:pt x="3695" y="4091"/>
                    </a:lnTo>
                    <a:lnTo>
                      <a:pt x="3749" y="4047"/>
                    </a:lnTo>
                    <a:lnTo>
                      <a:pt x="3803" y="4002"/>
                    </a:lnTo>
                    <a:lnTo>
                      <a:pt x="3855" y="3954"/>
                    </a:lnTo>
                    <a:lnTo>
                      <a:pt x="3905" y="3905"/>
                    </a:lnTo>
                    <a:lnTo>
                      <a:pt x="3954" y="3855"/>
                    </a:lnTo>
                    <a:lnTo>
                      <a:pt x="4001" y="3803"/>
                    </a:lnTo>
                    <a:lnTo>
                      <a:pt x="4047" y="3750"/>
                    </a:lnTo>
                    <a:lnTo>
                      <a:pt x="4091" y="3695"/>
                    </a:lnTo>
                    <a:lnTo>
                      <a:pt x="4134" y="3639"/>
                    </a:lnTo>
                    <a:lnTo>
                      <a:pt x="4175" y="3581"/>
                    </a:lnTo>
                    <a:lnTo>
                      <a:pt x="4214" y="3523"/>
                    </a:lnTo>
                    <a:lnTo>
                      <a:pt x="4251" y="3463"/>
                    </a:lnTo>
                    <a:lnTo>
                      <a:pt x="4286" y="3401"/>
                    </a:lnTo>
                    <a:lnTo>
                      <a:pt x="4320" y="3339"/>
                    </a:lnTo>
                    <a:lnTo>
                      <a:pt x="4351" y="3276"/>
                    </a:lnTo>
                    <a:lnTo>
                      <a:pt x="4381" y="3211"/>
                    </a:lnTo>
                    <a:lnTo>
                      <a:pt x="4409" y="3145"/>
                    </a:lnTo>
                    <a:lnTo>
                      <a:pt x="4435" y="3079"/>
                    </a:lnTo>
                    <a:lnTo>
                      <a:pt x="4459" y="3011"/>
                    </a:lnTo>
                    <a:lnTo>
                      <a:pt x="4480" y="2942"/>
                    </a:lnTo>
                    <a:lnTo>
                      <a:pt x="4500" y="2873"/>
                    </a:lnTo>
                    <a:lnTo>
                      <a:pt x="4517" y="2802"/>
                    </a:lnTo>
                    <a:lnTo>
                      <a:pt x="4532" y="2731"/>
                    </a:lnTo>
                    <a:lnTo>
                      <a:pt x="4545" y="2659"/>
                    </a:lnTo>
                    <a:lnTo>
                      <a:pt x="4556" y="2586"/>
                    </a:lnTo>
                    <a:lnTo>
                      <a:pt x="4564" y="2512"/>
                    </a:lnTo>
                    <a:lnTo>
                      <a:pt x="4570" y="2438"/>
                    </a:lnTo>
                    <a:lnTo>
                      <a:pt x="4574" y="2363"/>
                    </a:lnTo>
                    <a:lnTo>
                      <a:pt x="4575" y="2288"/>
                    </a:lnTo>
                    <a:lnTo>
                      <a:pt x="4574" y="2212"/>
                    </a:lnTo>
                    <a:lnTo>
                      <a:pt x="4570" y="2137"/>
                    </a:lnTo>
                    <a:lnTo>
                      <a:pt x="4564" y="2063"/>
                    </a:lnTo>
                    <a:lnTo>
                      <a:pt x="4556" y="1990"/>
                    </a:lnTo>
                    <a:lnTo>
                      <a:pt x="4545" y="1917"/>
                    </a:lnTo>
                    <a:lnTo>
                      <a:pt x="4532" y="1845"/>
                    </a:lnTo>
                    <a:lnTo>
                      <a:pt x="4517" y="1773"/>
                    </a:lnTo>
                    <a:lnTo>
                      <a:pt x="4500" y="1703"/>
                    </a:lnTo>
                    <a:lnTo>
                      <a:pt x="4480" y="1633"/>
                    </a:lnTo>
                    <a:lnTo>
                      <a:pt x="4459" y="1565"/>
                    </a:lnTo>
                    <a:lnTo>
                      <a:pt x="4435" y="1497"/>
                    </a:lnTo>
                    <a:lnTo>
                      <a:pt x="4409" y="1430"/>
                    </a:lnTo>
                    <a:lnTo>
                      <a:pt x="4381" y="1365"/>
                    </a:lnTo>
                    <a:lnTo>
                      <a:pt x="4351" y="1300"/>
                    </a:lnTo>
                    <a:lnTo>
                      <a:pt x="4320" y="1236"/>
                    </a:lnTo>
                    <a:lnTo>
                      <a:pt x="4286" y="1174"/>
                    </a:lnTo>
                    <a:lnTo>
                      <a:pt x="4251" y="1113"/>
                    </a:lnTo>
                    <a:lnTo>
                      <a:pt x="4214" y="1053"/>
                    </a:lnTo>
                    <a:lnTo>
                      <a:pt x="4175" y="994"/>
                    </a:lnTo>
                    <a:lnTo>
                      <a:pt x="4134" y="937"/>
                    </a:lnTo>
                    <a:lnTo>
                      <a:pt x="4091" y="881"/>
                    </a:lnTo>
                    <a:lnTo>
                      <a:pt x="4047" y="826"/>
                    </a:lnTo>
                    <a:lnTo>
                      <a:pt x="4001" y="773"/>
                    </a:lnTo>
                    <a:lnTo>
                      <a:pt x="3954" y="721"/>
                    </a:lnTo>
                    <a:lnTo>
                      <a:pt x="3905" y="670"/>
                    </a:lnTo>
                    <a:lnTo>
                      <a:pt x="3855" y="621"/>
                    </a:lnTo>
                    <a:lnTo>
                      <a:pt x="3803" y="574"/>
                    </a:lnTo>
                    <a:lnTo>
                      <a:pt x="3749" y="528"/>
                    </a:lnTo>
                    <a:lnTo>
                      <a:pt x="3695" y="484"/>
                    </a:lnTo>
                    <a:lnTo>
                      <a:pt x="3639" y="442"/>
                    </a:lnTo>
                    <a:lnTo>
                      <a:pt x="3581" y="401"/>
                    </a:lnTo>
                    <a:lnTo>
                      <a:pt x="3522" y="362"/>
                    </a:lnTo>
                    <a:lnTo>
                      <a:pt x="3462" y="325"/>
                    </a:lnTo>
                    <a:lnTo>
                      <a:pt x="3401" y="289"/>
                    </a:lnTo>
                    <a:lnTo>
                      <a:pt x="3339" y="256"/>
                    </a:lnTo>
                    <a:lnTo>
                      <a:pt x="3275" y="224"/>
                    </a:lnTo>
                    <a:lnTo>
                      <a:pt x="3211" y="194"/>
                    </a:lnTo>
                    <a:lnTo>
                      <a:pt x="3145" y="166"/>
                    </a:lnTo>
                    <a:lnTo>
                      <a:pt x="3078" y="141"/>
                    </a:lnTo>
                    <a:lnTo>
                      <a:pt x="3011" y="117"/>
                    </a:lnTo>
                    <a:lnTo>
                      <a:pt x="2942" y="95"/>
                    </a:lnTo>
                    <a:lnTo>
                      <a:pt x="2872" y="76"/>
                    </a:lnTo>
                    <a:lnTo>
                      <a:pt x="2802" y="58"/>
                    </a:lnTo>
                    <a:lnTo>
                      <a:pt x="2731" y="43"/>
                    </a:lnTo>
                    <a:lnTo>
                      <a:pt x="2659" y="30"/>
                    </a:lnTo>
                    <a:lnTo>
                      <a:pt x="2586" y="19"/>
                    </a:lnTo>
                    <a:lnTo>
                      <a:pt x="2512" y="11"/>
                    </a:lnTo>
                    <a:lnTo>
                      <a:pt x="2438" y="5"/>
                    </a:lnTo>
                    <a:lnTo>
                      <a:pt x="2363" y="1"/>
                    </a:lnTo>
                    <a:lnTo>
                      <a:pt x="2288" y="0"/>
                    </a:lnTo>
                    <a:close/>
                  </a:path>
                </a:pathLst>
              </a:custGeom>
              <a:solidFill>
                <a:srgbClr val="006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E"/>
              </a:p>
            </p:txBody>
          </p:sp>
          <p:sp>
            <p:nvSpPr>
              <p:cNvPr id="11" name="Freeform 5">
                <a:extLst>
                  <a:ext uri="{FF2B5EF4-FFF2-40B4-BE49-F238E27FC236}">
                    <a16:creationId xmlns:a16="http://schemas.microsoft.com/office/drawing/2014/main" id="{9BB6F7E4-C572-4B84-94D9-1DF55666340E}"/>
                  </a:ext>
                </a:extLst>
              </p:cNvPr>
              <p:cNvSpPr>
                <a:spLocks/>
              </p:cNvSpPr>
              <p:nvPr/>
            </p:nvSpPr>
            <p:spPr bwMode="auto">
              <a:xfrm>
                <a:off x="6258" y="8394"/>
                <a:ext cx="4576" cy="4576"/>
              </a:xfrm>
              <a:custGeom>
                <a:avLst/>
                <a:gdLst>
                  <a:gd name="T0" fmla="+- 0 7790 5727"/>
                  <a:gd name="T1" fmla="*/ T0 w 4576"/>
                  <a:gd name="T2" fmla="+- 0 9180 9169"/>
                  <a:gd name="T3" fmla="*/ 9180 h 4576"/>
                  <a:gd name="T4" fmla="+- 0 7501 5727"/>
                  <a:gd name="T5" fmla="*/ T4 w 4576"/>
                  <a:gd name="T6" fmla="+- 0 9228 9169"/>
                  <a:gd name="T7" fmla="*/ 9228 h 4576"/>
                  <a:gd name="T8" fmla="+- 0 7224 5727"/>
                  <a:gd name="T9" fmla="*/ T8 w 4576"/>
                  <a:gd name="T10" fmla="+- 0 9310 9169"/>
                  <a:gd name="T11" fmla="*/ 9310 h 4576"/>
                  <a:gd name="T12" fmla="+- 0 6964 5727"/>
                  <a:gd name="T13" fmla="*/ T12 w 4576"/>
                  <a:gd name="T14" fmla="+- 0 9425 9169"/>
                  <a:gd name="T15" fmla="*/ 9425 h 4576"/>
                  <a:gd name="T16" fmla="+- 0 6721 5727"/>
                  <a:gd name="T17" fmla="*/ T16 w 4576"/>
                  <a:gd name="T18" fmla="+- 0 9570 9169"/>
                  <a:gd name="T19" fmla="*/ 9570 h 4576"/>
                  <a:gd name="T20" fmla="+- 0 6500 5727"/>
                  <a:gd name="T21" fmla="*/ T20 w 4576"/>
                  <a:gd name="T22" fmla="+- 0 9743 9169"/>
                  <a:gd name="T23" fmla="*/ 9743 h 4576"/>
                  <a:gd name="T24" fmla="+- 0 6301 5727"/>
                  <a:gd name="T25" fmla="*/ T24 w 4576"/>
                  <a:gd name="T26" fmla="+- 0 9942 9169"/>
                  <a:gd name="T27" fmla="*/ 9942 h 4576"/>
                  <a:gd name="T28" fmla="+- 0 6128 5727"/>
                  <a:gd name="T29" fmla="*/ T28 w 4576"/>
                  <a:gd name="T30" fmla="+- 0 10163 9169"/>
                  <a:gd name="T31" fmla="*/ 10163 h 4576"/>
                  <a:gd name="T32" fmla="+- 0 5983 5727"/>
                  <a:gd name="T33" fmla="*/ T32 w 4576"/>
                  <a:gd name="T34" fmla="+- 0 10406 9169"/>
                  <a:gd name="T35" fmla="*/ 10406 h 4576"/>
                  <a:gd name="T36" fmla="+- 0 5868 5727"/>
                  <a:gd name="T37" fmla="*/ T36 w 4576"/>
                  <a:gd name="T38" fmla="+- 0 10666 9169"/>
                  <a:gd name="T39" fmla="*/ 10666 h 4576"/>
                  <a:gd name="T40" fmla="+- 0 5785 5727"/>
                  <a:gd name="T41" fmla="*/ T40 w 4576"/>
                  <a:gd name="T42" fmla="+- 0 10943 9169"/>
                  <a:gd name="T43" fmla="*/ 10943 h 4576"/>
                  <a:gd name="T44" fmla="+- 0 5738 5727"/>
                  <a:gd name="T45" fmla="*/ T44 w 4576"/>
                  <a:gd name="T46" fmla="+- 0 11232 9169"/>
                  <a:gd name="T47" fmla="*/ 11232 h 4576"/>
                  <a:gd name="T48" fmla="+- 0 5729 5727"/>
                  <a:gd name="T49" fmla="*/ T48 w 4576"/>
                  <a:gd name="T50" fmla="+- 0 11533 9169"/>
                  <a:gd name="T51" fmla="*/ 11533 h 4576"/>
                  <a:gd name="T52" fmla="+- 0 5757 5727"/>
                  <a:gd name="T53" fmla="*/ T52 w 4576"/>
                  <a:gd name="T54" fmla="+- 0 11828 9169"/>
                  <a:gd name="T55" fmla="*/ 11828 h 4576"/>
                  <a:gd name="T56" fmla="+- 0 5822 5727"/>
                  <a:gd name="T57" fmla="*/ T56 w 4576"/>
                  <a:gd name="T58" fmla="+- 0 12111 9169"/>
                  <a:gd name="T59" fmla="*/ 12111 h 4576"/>
                  <a:gd name="T60" fmla="+- 0 5921 5727"/>
                  <a:gd name="T61" fmla="*/ T60 w 4576"/>
                  <a:gd name="T62" fmla="+- 0 12380 9169"/>
                  <a:gd name="T63" fmla="*/ 12380 h 4576"/>
                  <a:gd name="T64" fmla="+- 0 6052 5727"/>
                  <a:gd name="T65" fmla="*/ T64 w 4576"/>
                  <a:gd name="T66" fmla="+- 0 12632 9169"/>
                  <a:gd name="T67" fmla="*/ 12632 h 4576"/>
                  <a:gd name="T68" fmla="+- 0 6211 5727"/>
                  <a:gd name="T69" fmla="*/ T68 w 4576"/>
                  <a:gd name="T70" fmla="+- 0 12864 9169"/>
                  <a:gd name="T71" fmla="*/ 12864 h 4576"/>
                  <a:gd name="T72" fmla="+- 0 6397 5727"/>
                  <a:gd name="T73" fmla="*/ T72 w 4576"/>
                  <a:gd name="T74" fmla="+- 0 13075 9169"/>
                  <a:gd name="T75" fmla="*/ 13075 h 4576"/>
                  <a:gd name="T76" fmla="+- 0 6608 5727"/>
                  <a:gd name="T77" fmla="*/ T76 w 4576"/>
                  <a:gd name="T78" fmla="+- 0 13261 9169"/>
                  <a:gd name="T79" fmla="*/ 13261 h 4576"/>
                  <a:gd name="T80" fmla="+- 0 6840 5727"/>
                  <a:gd name="T81" fmla="*/ T80 w 4576"/>
                  <a:gd name="T82" fmla="+- 0 13420 9169"/>
                  <a:gd name="T83" fmla="*/ 13420 h 4576"/>
                  <a:gd name="T84" fmla="+- 0 7092 5727"/>
                  <a:gd name="T85" fmla="*/ T84 w 4576"/>
                  <a:gd name="T86" fmla="+- 0 13551 9169"/>
                  <a:gd name="T87" fmla="*/ 13551 h 4576"/>
                  <a:gd name="T88" fmla="+- 0 7361 5727"/>
                  <a:gd name="T89" fmla="*/ T88 w 4576"/>
                  <a:gd name="T90" fmla="+- 0 13650 9169"/>
                  <a:gd name="T91" fmla="*/ 13650 h 4576"/>
                  <a:gd name="T92" fmla="+- 0 7644 5727"/>
                  <a:gd name="T93" fmla="*/ T92 w 4576"/>
                  <a:gd name="T94" fmla="+- 0 13715 9169"/>
                  <a:gd name="T95" fmla="*/ 13715 h 4576"/>
                  <a:gd name="T96" fmla="+- 0 7939 5727"/>
                  <a:gd name="T97" fmla="*/ T96 w 4576"/>
                  <a:gd name="T98" fmla="+- 0 13743 9169"/>
                  <a:gd name="T99" fmla="*/ 13743 h 4576"/>
                  <a:gd name="T100" fmla="+- 0 8240 5727"/>
                  <a:gd name="T101" fmla="*/ T100 w 4576"/>
                  <a:gd name="T102" fmla="+- 0 13734 9169"/>
                  <a:gd name="T103" fmla="*/ 13734 h 4576"/>
                  <a:gd name="T104" fmla="+- 0 8529 5727"/>
                  <a:gd name="T105" fmla="*/ T104 w 4576"/>
                  <a:gd name="T106" fmla="+- 0 13687 9169"/>
                  <a:gd name="T107" fmla="*/ 13687 h 4576"/>
                  <a:gd name="T108" fmla="+- 0 8806 5727"/>
                  <a:gd name="T109" fmla="*/ T108 w 4576"/>
                  <a:gd name="T110" fmla="+- 0 13604 9169"/>
                  <a:gd name="T111" fmla="*/ 13604 h 4576"/>
                  <a:gd name="T112" fmla="+- 0 9066 5727"/>
                  <a:gd name="T113" fmla="*/ T112 w 4576"/>
                  <a:gd name="T114" fmla="+- 0 13489 9169"/>
                  <a:gd name="T115" fmla="*/ 13489 h 4576"/>
                  <a:gd name="T116" fmla="+- 0 9309 5727"/>
                  <a:gd name="T117" fmla="*/ T116 w 4576"/>
                  <a:gd name="T118" fmla="+- 0 13344 9169"/>
                  <a:gd name="T119" fmla="*/ 13344 h 4576"/>
                  <a:gd name="T120" fmla="+- 0 9530 5727"/>
                  <a:gd name="T121" fmla="*/ T120 w 4576"/>
                  <a:gd name="T122" fmla="+- 0 13171 9169"/>
                  <a:gd name="T123" fmla="*/ 13171 h 4576"/>
                  <a:gd name="T124" fmla="+- 0 9729 5727"/>
                  <a:gd name="T125" fmla="*/ T124 w 4576"/>
                  <a:gd name="T126" fmla="+- 0 12972 9169"/>
                  <a:gd name="T127" fmla="*/ 12972 h 4576"/>
                  <a:gd name="T128" fmla="+- 0 9902 5727"/>
                  <a:gd name="T129" fmla="*/ T128 w 4576"/>
                  <a:gd name="T130" fmla="+- 0 12751 9169"/>
                  <a:gd name="T131" fmla="*/ 12751 h 4576"/>
                  <a:gd name="T132" fmla="+- 0 10047 5727"/>
                  <a:gd name="T133" fmla="*/ T132 w 4576"/>
                  <a:gd name="T134" fmla="+- 0 12508 9169"/>
                  <a:gd name="T135" fmla="*/ 12508 h 4576"/>
                  <a:gd name="T136" fmla="+- 0 10162 5727"/>
                  <a:gd name="T137" fmla="*/ T136 w 4576"/>
                  <a:gd name="T138" fmla="+- 0 12248 9169"/>
                  <a:gd name="T139" fmla="*/ 12248 h 4576"/>
                  <a:gd name="T140" fmla="+- 0 10245 5727"/>
                  <a:gd name="T141" fmla="*/ T140 w 4576"/>
                  <a:gd name="T142" fmla="+- 0 11971 9169"/>
                  <a:gd name="T143" fmla="*/ 11971 h 4576"/>
                  <a:gd name="T144" fmla="+- 0 10292 5727"/>
                  <a:gd name="T145" fmla="*/ T144 w 4576"/>
                  <a:gd name="T146" fmla="+- 0 11682 9169"/>
                  <a:gd name="T147" fmla="*/ 11682 h 4576"/>
                  <a:gd name="T148" fmla="+- 0 10301 5727"/>
                  <a:gd name="T149" fmla="*/ T148 w 4576"/>
                  <a:gd name="T150" fmla="+- 0 11382 9169"/>
                  <a:gd name="T151" fmla="*/ 11382 h 4576"/>
                  <a:gd name="T152" fmla="+- 0 10273 5727"/>
                  <a:gd name="T153" fmla="*/ T152 w 4576"/>
                  <a:gd name="T154" fmla="+- 0 11086 9169"/>
                  <a:gd name="T155" fmla="*/ 11086 h 4576"/>
                  <a:gd name="T156" fmla="+- 0 10208 5727"/>
                  <a:gd name="T157" fmla="*/ T156 w 4576"/>
                  <a:gd name="T158" fmla="+- 0 10803 9169"/>
                  <a:gd name="T159" fmla="*/ 10803 h 4576"/>
                  <a:gd name="T160" fmla="+- 0 10109 5727"/>
                  <a:gd name="T161" fmla="*/ T160 w 4576"/>
                  <a:gd name="T162" fmla="+- 0 10534 9169"/>
                  <a:gd name="T163" fmla="*/ 10534 h 4576"/>
                  <a:gd name="T164" fmla="+- 0 9978 5727"/>
                  <a:gd name="T165" fmla="*/ T164 w 4576"/>
                  <a:gd name="T166" fmla="+- 0 10282 9169"/>
                  <a:gd name="T167" fmla="*/ 10282 h 4576"/>
                  <a:gd name="T168" fmla="+- 0 9819 5727"/>
                  <a:gd name="T169" fmla="*/ T168 w 4576"/>
                  <a:gd name="T170" fmla="+- 0 10050 9169"/>
                  <a:gd name="T171" fmla="*/ 10050 h 4576"/>
                  <a:gd name="T172" fmla="+- 0 9633 5727"/>
                  <a:gd name="T173" fmla="*/ T172 w 4576"/>
                  <a:gd name="T174" fmla="+- 0 9839 9169"/>
                  <a:gd name="T175" fmla="*/ 9839 h 4576"/>
                  <a:gd name="T176" fmla="+- 0 9422 5727"/>
                  <a:gd name="T177" fmla="*/ T176 w 4576"/>
                  <a:gd name="T178" fmla="+- 0 9653 9169"/>
                  <a:gd name="T179" fmla="*/ 9653 h 4576"/>
                  <a:gd name="T180" fmla="+- 0 9190 5727"/>
                  <a:gd name="T181" fmla="*/ T180 w 4576"/>
                  <a:gd name="T182" fmla="+- 0 9494 9169"/>
                  <a:gd name="T183" fmla="*/ 9494 h 4576"/>
                  <a:gd name="T184" fmla="+- 0 8938 5727"/>
                  <a:gd name="T185" fmla="*/ T184 w 4576"/>
                  <a:gd name="T186" fmla="+- 0 9363 9169"/>
                  <a:gd name="T187" fmla="*/ 9363 h 4576"/>
                  <a:gd name="T188" fmla="+- 0 8669 5727"/>
                  <a:gd name="T189" fmla="*/ T188 w 4576"/>
                  <a:gd name="T190" fmla="+- 0 9264 9169"/>
                  <a:gd name="T191" fmla="*/ 9264 h 4576"/>
                  <a:gd name="T192" fmla="+- 0 8386 5727"/>
                  <a:gd name="T193" fmla="*/ T192 w 4576"/>
                  <a:gd name="T194" fmla="+- 0 9199 9169"/>
                  <a:gd name="T195" fmla="*/ 9199 h 4576"/>
                  <a:gd name="T196" fmla="+- 0 8090 5727"/>
                  <a:gd name="T197" fmla="*/ T196 w 4576"/>
                  <a:gd name="T198" fmla="+- 0 9171 9169"/>
                  <a:gd name="T199" fmla="*/ 9171 h 457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Lst>
                <a:rect l="0" t="0" r="r" b="b"/>
                <a:pathLst>
                  <a:path w="4576" h="4576">
                    <a:moveTo>
                      <a:pt x="2288" y="0"/>
                    </a:moveTo>
                    <a:lnTo>
                      <a:pt x="2212" y="2"/>
                    </a:lnTo>
                    <a:lnTo>
                      <a:pt x="2138" y="5"/>
                    </a:lnTo>
                    <a:lnTo>
                      <a:pt x="2063" y="11"/>
                    </a:lnTo>
                    <a:lnTo>
                      <a:pt x="1990" y="20"/>
                    </a:lnTo>
                    <a:lnTo>
                      <a:pt x="1917" y="30"/>
                    </a:lnTo>
                    <a:lnTo>
                      <a:pt x="1845" y="43"/>
                    </a:lnTo>
                    <a:lnTo>
                      <a:pt x="1774" y="59"/>
                    </a:lnTo>
                    <a:lnTo>
                      <a:pt x="1703" y="76"/>
                    </a:lnTo>
                    <a:lnTo>
                      <a:pt x="1634" y="95"/>
                    </a:lnTo>
                    <a:lnTo>
                      <a:pt x="1565" y="117"/>
                    </a:lnTo>
                    <a:lnTo>
                      <a:pt x="1497" y="141"/>
                    </a:lnTo>
                    <a:lnTo>
                      <a:pt x="1431" y="167"/>
                    </a:lnTo>
                    <a:lnTo>
                      <a:pt x="1365" y="194"/>
                    </a:lnTo>
                    <a:lnTo>
                      <a:pt x="1300" y="224"/>
                    </a:lnTo>
                    <a:lnTo>
                      <a:pt x="1237" y="256"/>
                    </a:lnTo>
                    <a:lnTo>
                      <a:pt x="1174" y="289"/>
                    </a:lnTo>
                    <a:lnTo>
                      <a:pt x="1113" y="325"/>
                    </a:lnTo>
                    <a:lnTo>
                      <a:pt x="1053" y="362"/>
                    </a:lnTo>
                    <a:lnTo>
                      <a:pt x="994" y="401"/>
                    </a:lnTo>
                    <a:lnTo>
                      <a:pt x="937" y="442"/>
                    </a:lnTo>
                    <a:lnTo>
                      <a:pt x="881" y="484"/>
                    </a:lnTo>
                    <a:lnTo>
                      <a:pt x="826" y="528"/>
                    </a:lnTo>
                    <a:lnTo>
                      <a:pt x="773" y="574"/>
                    </a:lnTo>
                    <a:lnTo>
                      <a:pt x="721" y="622"/>
                    </a:lnTo>
                    <a:lnTo>
                      <a:pt x="670" y="670"/>
                    </a:lnTo>
                    <a:lnTo>
                      <a:pt x="622" y="721"/>
                    </a:lnTo>
                    <a:lnTo>
                      <a:pt x="574" y="773"/>
                    </a:lnTo>
                    <a:lnTo>
                      <a:pt x="528" y="826"/>
                    </a:lnTo>
                    <a:lnTo>
                      <a:pt x="484" y="881"/>
                    </a:lnTo>
                    <a:lnTo>
                      <a:pt x="442" y="937"/>
                    </a:lnTo>
                    <a:lnTo>
                      <a:pt x="401" y="994"/>
                    </a:lnTo>
                    <a:lnTo>
                      <a:pt x="362" y="1053"/>
                    </a:lnTo>
                    <a:lnTo>
                      <a:pt x="325" y="1113"/>
                    </a:lnTo>
                    <a:lnTo>
                      <a:pt x="289" y="1174"/>
                    </a:lnTo>
                    <a:lnTo>
                      <a:pt x="256" y="1237"/>
                    </a:lnTo>
                    <a:lnTo>
                      <a:pt x="224" y="1300"/>
                    </a:lnTo>
                    <a:lnTo>
                      <a:pt x="194" y="1365"/>
                    </a:lnTo>
                    <a:lnTo>
                      <a:pt x="167" y="1431"/>
                    </a:lnTo>
                    <a:lnTo>
                      <a:pt x="141" y="1497"/>
                    </a:lnTo>
                    <a:lnTo>
                      <a:pt x="117" y="1565"/>
                    </a:lnTo>
                    <a:lnTo>
                      <a:pt x="95" y="1634"/>
                    </a:lnTo>
                    <a:lnTo>
                      <a:pt x="76" y="1703"/>
                    </a:lnTo>
                    <a:lnTo>
                      <a:pt x="58" y="1774"/>
                    </a:lnTo>
                    <a:lnTo>
                      <a:pt x="43" y="1845"/>
                    </a:lnTo>
                    <a:lnTo>
                      <a:pt x="30" y="1917"/>
                    </a:lnTo>
                    <a:lnTo>
                      <a:pt x="20" y="1990"/>
                    </a:lnTo>
                    <a:lnTo>
                      <a:pt x="11" y="2063"/>
                    </a:lnTo>
                    <a:lnTo>
                      <a:pt x="5" y="2138"/>
                    </a:lnTo>
                    <a:lnTo>
                      <a:pt x="2" y="2213"/>
                    </a:lnTo>
                    <a:lnTo>
                      <a:pt x="0" y="2288"/>
                    </a:lnTo>
                    <a:lnTo>
                      <a:pt x="2" y="2364"/>
                    </a:lnTo>
                    <a:lnTo>
                      <a:pt x="5" y="2438"/>
                    </a:lnTo>
                    <a:lnTo>
                      <a:pt x="11" y="2513"/>
                    </a:lnTo>
                    <a:lnTo>
                      <a:pt x="20" y="2586"/>
                    </a:lnTo>
                    <a:lnTo>
                      <a:pt x="30" y="2659"/>
                    </a:lnTo>
                    <a:lnTo>
                      <a:pt x="43" y="2731"/>
                    </a:lnTo>
                    <a:lnTo>
                      <a:pt x="58" y="2802"/>
                    </a:lnTo>
                    <a:lnTo>
                      <a:pt x="76" y="2873"/>
                    </a:lnTo>
                    <a:lnTo>
                      <a:pt x="95" y="2942"/>
                    </a:lnTo>
                    <a:lnTo>
                      <a:pt x="117" y="3011"/>
                    </a:lnTo>
                    <a:lnTo>
                      <a:pt x="141" y="3079"/>
                    </a:lnTo>
                    <a:lnTo>
                      <a:pt x="167" y="3146"/>
                    </a:lnTo>
                    <a:lnTo>
                      <a:pt x="194" y="3211"/>
                    </a:lnTo>
                    <a:lnTo>
                      <a:pt x="224" y="3276"/>
                    </a:lnTo>
                    <a:lnTo>
                      <a:pt x="256" y="3339"/>
                    </a:lnTo>
                    <a:lnTo>
                      <a:pt x="289" y="3402"/>
                    </a:lnTo>
                    <a:lnTo>
                      <a:pt x="325" y="3463"/>
                    </a:lnTo>
                    <a:lnTo>
                      <a:pt x="362" y="3523"/>
                    </a:lnTo>
                    <a:lnTo>
                      <a:pt x="401" y="3582"/>
                    </a:lnTo>
                    <a:lnTo>
                      <a:pt x="442" y="3639"/>
                    </a:lnTo>
                    <a:lnTo>
                      <a:pt x="484" y="3695"/>
                    </a:lnTo>
                    <a:lnTo>
                      <a:pt x="528" y="3750"/>
                    </a:lnTo>
                    <a:lnTo>
                      <a:pt x="574" y="3803"/>
                    </a:lnTo>
                    <a:lnTo>
                      <a:pt x="622" y="3855"/>
                    </a:lnTo>
                    <a:lnTo>
                      <a:pt x="670" y="3906"/>
                    </a:lnTo>
                    <a:lnTo>
                      <a:pt x="721" y="3955"/>
                    </a:lnTo>
                    <a:lnTo>
                      <a:pt x="773" y="4002"/>
                    </a:lnTo>
                    <a:lnTo>
                      <a:pt x="826" y="4048"/>
                    </a:lnTo>
                    <a:lnTo>
                      <a:pt x="881" y="4092"/>
                    </a:lnTo>
                    <a:lnTo>
                      <a:pt x="937" y="4134"/>
                    </a:lnTo>
                    <a:lnTo>
                      <a:pt x="994" y="4175"/>
                    </a:lnTo>
                    <a:lnTo>
                      <a:pt x="1053" y="4214"/>
                    </a:lnTo>
                    <a:lnTo>
                      <a:pt x="1113" y="4251"/>
                    </a:lnTo>
                    <a:lnTo>
                      <a:pt x="1174" y="4287"/>
                    </a:lnTo>
                    <a:lnTo>
                      <a:pt x="1237" y="4320"/>
                    </a:lnTo>
                    <a:lnTo>
                      <a:pt x="1300" y="4352"/>
                    </a:lnTo>
                    <a:lnTo>
                      <a:pt x="1365" y="4382"/>
                    </a:lnTo>
                    <a:lnTo>
                      <a:pt x="1431" y="4409"/>
                    </a:lnTo>
                    <a:lnTo>
                      <a:pt x="1497" y="4435"/>
                    </a:lnTo>
                    <a:lnTo>
                      <a:pt x="1565" y="4459"/>
                    </a:lnTo>
                    <a:lnTo>
                      <a:pt x="1634" y="4481"/>
                    </a:lnTo>
                    <a:lnTo>
                      <a:pt x="1703" y="4500"/>
                    </a:lnTo>
                    <a:lnTo>
                      <a:pt x="1774" y="4518"/>
                    </a:lnTo>
                    <a:lnTo>
                      <a:pt x="1845" y="4533"/>
                    </a:lnTo>
                    <a:lnTo>
                      <a:pt x="1917" y="4546"/>
                    </a:lnTo>
                    <a:lnTo>
                      <a:pt x="1990" y="4556"/>
                    </a:lnTo>
                    <a:lnTo>
                      <a:pt x="2063" y="4565"/>
                    </a:lnTo>
                    <a:lnTo>
                      <a:pt x="2138" y="4571"/>
                    </a:lnTo>
                    <a:lnTo>
                      <a:pt x="2212" y="4574"/>
                    </a:lnTo>
                    <a:lnTo>
                      <a:pt x="2288" y="4576"/>
                    </a:lnTo>
                    <a:lnTo>
                      <a:pt x="2363" y="4574"/>
                    </a:lnTo>
                    <a:lnTo>
                      <a:pt x="2438" y="4571"/>
                    </a:lnTo>
                    <a:lnTo>
                      <a:pt x="2513" y="4565"/>
                    </a:lnTo>
                    <a:lnTo>
                      <a:pt x="2586" y="4556"/>
                    </a:lnTo>
                    <a:lnTo>
                      <a:pt x="2659" y="4546"/>
                    </a:lnTo>
                    <a:lnTo>
                      <a:pt x="2731" y="4533"/>
                    </a:lnTo>
                    <a:lnTo>
                      <a:pt x="2802" y="4518"/>
                    </a:lnTo>
                    <a:lnTo>
                      <a:pt x="2873" y="4500"/>
                    </a:lnTo>
                    <a:lnTo>
                      <a:pt x="2942" y="4481"/>
                    </a:lnTo>
                    <a:lnTo>
                      <a:pt x="3011" y="4459"/>
                    </a:lnTo>
                    <a:lnTo>
                      <a:pt x="3079" y="4435"/>
                    </a:lnTo>
                    <a:lnTo>
                      <a:pt x="3145" y="4409"/>
                    </a:lnTo>
                    <a:lnTo>
                      <a:pt x="3211" y="4382"/>
                    </a:lnTo>
                    <a:lnTo>
                      <a:pt x="3276" y="4352"/>
                    </a:lnTo>
                    <a:lnTo>
                      <a:pt x="3339" y="4320"/>
                    </a:lnTo>
                    <a:lnTo>
                      <a:pt x="3402" y="4287"/>
                    </a:lnTo>
                    <a:lnTo>
                      <a:pt x="3463" y="4251"/>
                    </a:lnTo>
                    <a:lnTo>
                      <a:pt x="3523" y="4214"/>
                    </a:lnTo>
                    <a:lnTo>
                      <a:pt x="3582" y="4175"/>
                    </a:lnTo>
                    <a:lnTo>
                      <a:pt x="3639" y="4134"/>
                    </a:lnTo>
                    <a:lnTo>
                      <a:pt x="3695" y="4092"/>
                    </a:lnTo>
                    <a:lnTo>
                      <a:pt x="3750" y="4048"/>
                    </a:lnTo>
                    <a:lnTo>
                      <a:pt x="3803" y="4002"/>
                    </a:lnTo>
                    <a:lnTo>
                      <a:pt x="3855" y="3955"/>
                    </a:lnTo>
                    <a:lnTo>
                      <a:pt x="3906" y="3906"/>
                    </a:lnTo>
                    <a:lnTo>
                      <a:pt x="3954" y="3855"/>
                    </a:lnTo>
                    <a:lnTo>
                      <a:pt x="4002" y="3803"/>
                    </a:lnTo>
                    <a:lnTo>
                      <a:pt x="4048" y="3750"/>
                    </a:lnTo>
                    <a:lnTo>
                      <a:pt x="4092" y="3695"/>
                    </a:lnTo>
                    <a:lnTo>
                      <a:pt x="4134" y="3639"/>
                    </a:lnTo>
                    <a:lnTo>
                      <a:pt x="4175" y="3582"/>
                    </a:lnTo>
                    <a:lnTo>
                      <a:pt x="4214" y="3523"/>
                    </a:lnTo>
                    <a:lnTo>
                      <a:pt x="4251" y="3463"/>
                    </a:lnTo>
                    <a:lnTo>
                      <a:pt x="4287" y="3402"/>
                    </a:lnTo>
                    <a:lnTo>
                      <a:pt x="4320" y="3339"/>
                    </a:lnTo>
                    <a:lnTo>
                      <a:pt x="4352" y="3276"/>
                    </a:lnTo>
                    <a:lnTo>
                      <a:pt x="4382" y="3211"/>
                    </a:lnTo>
                    <a:lnTo>
                      <a:pt x="4409" y="3146"/>
                    </a:lnTo>
                    <a:lnTo>
                      <a:pt x="4435" y="3079"/>
                    </a:lnTo>
                    <a:lnTo>
                      <a:pt x="4459" y="3011"/>
                    </a:lnTo>
                    <a:lnTo>
                      <a:pt x="4481" y="2942"/>
                    </a:lnTo>
                    <a:lnTo>
                      <a:pt x="4500" y="2873"/>
                    </a:lnTo>
                    <a:lnTo>
                      <a:pt x="4518" y="2802"/>
                    </a:lnTo>
                    <a:lnTo>
                      <a:pt x="4533" y="2731"/>
                    </a:lnTo>
                    <a:lnTo>
                      <a:pt x="4546" y="2659"/>
                    </a:lnTo>
                    <a:lnTo>
                      <a:pt x="4556" y="2586"/>
                    </a:lnTo>
                    <a:lnTo>
                      <a:pt x="4565" y="2513"/>
                    </a:lnTo>
                    <a:lnTo>
                      <a:pt x="4571" y="2438"/>
                    </a:lnTo>
                    <a:lnTo>
                      <a:pt x="4574" y="2364"/>
                    </a:lnTo>
                    <a:lnTo>
                      <a:pt x="4576" y="2288"/>
                    </a:lnTo>
                    <a:lnTo>
                      <a:pt x="4574" y="2213"/>
                    </a:lnTo>
                    <a:lnTo>
                      <a:pt x="4571" y="2138"/>
                    </a:lnTo>
                    <a:lnTo>
                      <a:pt x="4565" y="2063"/>
                    </a:lnTo>
                    <a:lnTo>
                      <a:pt x="4556" y="1990"/>
                    </a:lnTo>
                    <a:lnTo>
                      <a:pt x="4546" y="1917"/>
                    </a:lnTo>
                    <a:lnTo>
                      <a:pt x="4533" y="1845"/>
                    </a:lnTo>
                    <a:lnTo>
                      <a:pt x="4518" y="1774"/>
                    </a:lnTo>
                    <a:lnTo>
                      <a:pt x="4500" y="1703"/>
                    </a:lnTo>
                    <a:lnTo>
                      <a:pt x="4481" y="1634"/>
                    </a:lnTo>
                    <a:lnTo>
                      <a:pt x="4459" y="1565"/>
                    </a:lnTo>
                    <a:lnTo>
                      <a:pt x="4435" y="1497"/>
                    </a:lnTo>
                    <a:lnTo>
                      <a:pt x="4409" y="1431"/>
                    </a:lnTo>
                    <a:lnTo>
                      <a:pt x="4382" y="1365"/>
                    </a:lnTo>
                    <a:lnTo>
                      <a:pt x="4352" y="1300"/>
                    </a:lnTo>
                    <a:lnTo>
                      <a:pt x="4320" y="1237"/>
                    </a:lnTo>
                    <a:lnTo>
                      <a:pt x="4287" y="1174"/>
                    </a:lnTo>
                    <a:lnTo>
                      <a:pt x="4251" y="1113"/>
                    </a:lnTo>
                    <a:lnTo>
                      <a:pt x="4214" y="1053"/>
                    </a:lnTo>
                    <a:lnTo>
                      <a:pt x="4175" y="994"/>
                    </a:lnTo>
                    <a:lnTo>
                      <a:pt x="4134" y="937"/>
                    </a:lnTo>
                    <a:lnTo>
                      <a:pt x="4092" y="881"/>
                    </a:lnTo>
                    <a:lnTo>
                      <a:pt x="4048" y="826"/>
                    </a:lnTo>
                    <a:lnTo>
                      <a:pt x="4002" y="773"/>
                    </a:lnTo>
                    <a:lnTo>
                      <a:pt x="3954" y="721"/>
                    </a:lnTo>
                    <a:lnTo>
                      <a:pt x="3906" y="670"/>
                    </a:lnTo>
                    <a:lnTo>
                      <a:pt x="3855" y="622"/>
                    </a:lnTo>
                    <a:lnTo>
                      <a:pt x="3803" y="574"/>
                    </a:lnTo>
                    <a:lnTo>
                      <a:pt x="3750" y="528"/>
                    </a:lnTo>
                    <a:lnTo>
                      <a:pt x="3695" y="484"/>
                    </a:lnTo>
                    <a:lnTo>
                      <a:pt x="3639" y="442"/>
                    </a:lnTo>
                    <a:lnTo>
                      <a:pt x="3582" y="401"/>
                    </a:lnTo>
                    <a:lnTo>
                      <a:pt x="3523" y="362"/>
                    </a:lnTo>
                    <a:lnTo>
                      <a:pt x="3463" y="325"/>
                    </a:lnTo>
                    <a:lnTo>
                      <a:pt x="3402" y="289"/>
                    </a:lnTo>
                    <a:lnTo>
                      <a:pt x="3339" y="256"/>
                    </a:lnTo>
                    <a:lnTo>
                      <a:pt x="3276" y="224"/>
                    </a:lnTo>
                    <a:lnTo>
                      <a:pt x="3211" y="194"/>
                    </a:lnTo>
                    <a:lnTo>
                      <a:pt x="3145" y="167"/>
                    </a:lnTo>
                    <a:lnTo>
                      <a:pt x="3079" y="141"/>
                    </a:lnTo>
                    <a:lnTo>
                      <a:pt x="3011" y="117"/>
                    </a:lnTo>
                    <a:lnTo>
                      <a:pt x="2942" y="95"/>
                    </a:lnTo>
                    <a:lnTo>
                      <a:pt x="2873" y="76"/>
                    </a:lnTo>
                    <a:lnTo>
                      <a:pt x="2802" y="59"/>
                    </a:lnTo>
                    <a:lnTo>
                      <a:pt x="2731" y="43"/>
                    </a:lnTo>
                    <a:lnTo>
                      <a:pt x="2659" y="30"/>
                    </a:lnTo>
                    <a:lnTo>
                      <a:pt x="2586" y="20"/>
                    </a:lnTo>
                    <a:lnTo>
                      <a:pt x="2513" y="11"/>
                    </a:lnTo>
                    <a:lnTo>
                      <a:pt x="2438" y="5"/>
                    </a:lnTo>
                    <a:lnTo>
                      <a:pt x="2363" y="2"/>
                    </a:lnTo>
                    <a:lnTo>
                      <a:pt x="2288" y="0"/>
                    </a:lnTo>
                    <a:close/>
                  </a:path>
                </a:pathLst>
              </a:custGeom>
              <a:solidFill>
                <a:srgbClr val="75B8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E"/>
              </a:p>
            </p:txBody>
          </p:sp>
        </p:grpSp>
        <p:sp>
          <p:nvSpPr>
            <p:cNvPr id="6" name="TextBox 5">
              <a:extLst>
                <a:ext uri="{FF2B5EF4-FFF2-40B4-BE49-F238E27FC236}">
                  <a16:creationId xmlns:a16="http://schemas.microsoft.com/office/drawing/2014/main" id="{46477AC8-620B-4D9F-ADFF-C30CBF4A085A}"/>
                </a:ext>
              </a:extLst>
            </p:cNvPr>
            <p:cNvSpPr txBox="1"/>
            <p:nvPr/>
          </p:nvSpPr>
          <p:spPr>
            <a:xfrm>
              <a:off x="6563249" y="923226"/>
              <a:ext cx="1822496" cy="1859266"/>
            </a:xfrm>
            <a:prstGeom prst="rect">
              <a:avLst/>
            </a:prstGeom>
            <a:noFill/>
          </p:spPr>
          <p:txBody>
            <a:bodyPr wrap="square">
              <a:spAutoFit/>
            </a:bodyPr>
            <a:lstStyle/>
            <a:p>
              <a:pPr marL="10795" marR="10795" algn="ctr">
                <a:spcAft>
                  <a:spcPts val="0"/>
                </a:spcAft>
              </a:pPr>
              <a:r>
                <a:rPr lang="en-US" sz="1400" b="1" dirty="0">
                  <a:solidFill>
                    <a:srgbClr val="FFFFFF"/>
                  </a:solidFill>
                  <a:effectLst/>
                  <a:latin typeface="Greycliff CF" panose="00000500000000000000" pitchFamily="50" charset="0"/>
                  <a:ea typeface="Greycliff CF" panose="00000500000000000000" pitchFamily="50" charset="0"/>
                  <a:cs typeface="Greycliff CF" panose="00000500000000000000" pitchFamily="50" charset="0"/>
                </a:rPr>
                <a:t>We are</a:t>
              </a:r>
              <a:endParaRPr lang="en-IE" sz="1400" dirty="0">
                <a:effectLst/>
                <a:latin typeface="Greycliff CF" panose="00000500000000000000" pitchFamily="50" charset="0"/>
                <a:ea typeface="Greycliff CF" panose="00000500000000000000" pitchFamily="50" charset="0"/>
                <a:cs typeface="Greycliff CF" panose="00000500000000000000" pitchFamily="50" charset="0"/>
              </a:endParaRPr>
            </a:p>
            <a:p>
              <a:pPr marL="12065" marR="10795" algn="ctr">
                <a:lnSpc>
                  <a:spcPct val="98000"/>
                </a:lnSpc>
                <a:spcBef>
                  <a:spcPts val="240"/>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the regulatory body for</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a:p>
              <a:pPr marL="12065" marR="10795" algn="ctr">
                <a:lnSpc>
                  <a:spcPct val="98000"/>
                </a:lnSpc>
                <a:spcBef>
                  <a:spcPts val="5"/>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the professions of NURSING and</a:t>
              </a:r>
              <a:r>
                <a:rPr lang="en-US" sz="1200" spc="-245"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 </a:t>
              </a: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MIDWIFERY</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a:p>
              <a:pPr marL="10795" marR="10795" algn="ctr">
                <a:lnSpc>
                  <a:spcPts val="1825"/>
                </a:lnSpc>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in Ireland</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p:txBody>
        </p:sp>
        <p:sp>
          <p:nvSpPr>
            <p:cNvPr id="7" name="TextBox 6">
              <a:extLst>
                <a:ext uri="{FF2B5EF4-FFF2-40B4-BE49-F238E27FC236}">
                  <a16:creationId xmlns:a16="http://schemas.microsoft.com/office/drawing/2014/main" id="{A99279CF-982D-4CDA-AEDF-7F5786AB0111}"/>
                </a:ext>
              </a:extLst>
            </p:cNvPr>
            <p:cNvSpPr txBox="1"/>
            <p:nvPr/>
          </p:nvSpPr>
          <p:spPr>
            <a:xfrm>
              <a:off x="3961952" y="2856673"/>
              <a:ext cx="2705227" cy="2052289"/>
            </a:xfrm>
            <a:prstGeom prst="rect">
              <a:avLst/>
            </a:prstGeom>
            <a:noFill/>
          </p:spPr>
          <p:txBody>
            <a:bodyPr wrap="square">
              <a:spAutoFit/>
            </a:bodyPr>
            <a:lstStyle/>
            <a:p>
              <a:pPr marL="306705" marR="253365" algn="ctr">
                <a:spcAft>
                  <a:spcPts val="0"/>
                </a:spcAft>
              </a:pPr>
              <a:r>
                <a:rPr lang="en-US" sz="1400" b="1" dirty="0">
                  <a:solidFill>
                    <a:srgbClr val="FFFFFF"/>
                  </a:solidFill>
                  <a:effectLst/>
                  <a:latin typeface="Greycliff CF" panose="00000500000000000000" pitchFamily="50" charset="0"/>
                  <a:ea typeface="Greycliff CF" panose="00000500000000000000" pitchFamily="50" charset="0"/>
                  <a:cs typeface="Greycliff CF" panose="00000500000000000000" pitchFamily="50" charset="0"/>
                </a:rPr>
                <a:t>Our Vision</a:t>
              </a:r>
              <a:endParaRPr lang="en-IE" sz="1400" dirty="0">
                <a:effectLst/>
                <a:latin typeface="Greycliff CF" panose="00000500000000000000" pitchFamily="50" charset="0"/>
                <a:ea typeface="Greycliff CF" panose="00000500000000000000" pitchFamily="50" charset="0"/>
                <a:cs typeface="Greycliff CF" panose="00000500000000000000" pitchFamily="50" charset="0"/>
              </a:endParaRPr>
            </a:p>
            <a:p>
              <a:pPr marL="308610" marR="253365" algn="ctr">
                <a:lnSpc>
                  <a:spcPct val="98000"/>
                </a:lnSpc>
                <a:spcBef>
                  <a:spcPts val="240"/>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is to provide leadership to registered nurses</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a:p>
              <a:pPr marL="12065" marR="10795" indent="-635" algn="ctr">
                <a:lnSpc>
                  <a:spcPct val="98000"/>
                </a:lnSpc>
                <a:spcBef>
                  <a:spcPts val="5"/>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and midwives in delivering safe care through innovative and proactive professional regulation.</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p:txBody>
        </p:sp>
        <p:sp>
          <p:nvSpPr>
            <p:cNvPr id="8" name="TextBox 7">
              <a:extLst>
                <a:ext uri="{FF2B5EF4-FFF2-40B4-BE49-F238E27FC236}">
                  <a16:creationId xmlns:a16="http://schemas.microsoft.com/office/drawing/2014/main" id="{1DDE7AC1-2E6D-4CF2-9615-1D43A8D4F958}"/>
                </a:ext>
              </a:extLst>
            </p:cNvPr>
            <p:cNvSpPr txBox="1"/>
            <p:nvPr/>
          </p:nvSpPr>
          <p:spPr>
            <a:xfrm>
              <a:off x="6887743" y="3736690"/>
              <a:ext cx="2632854" cy="2418869"/>
            </a:xfrm>
            <a:prstGeom prst="rect">
              <a:avLst/>
            </a:prstGeom>
            <a:noFill/>
          </p:spPr>
          <p:txBody>
            <a:bodyPr wrap="square">
              <a:spAutoFit/>
            </a:bodyPr>
            <a:lstStyle/>
            <a:p>
              <a:pPr marL="55880" marR="2540" algn="ctr">
                <a:spcAft>
                  <a:spcPts val="0"/>
                </a:spcAft>
              </a:pPr>
              <a:r>
                <a:rPr lang="en-US" sz="1400" b="1" dirty="0">
                  <a:solidFill>
                    <a:srgbClr val="FFFFFF"/>
                  </a:solidFill>
                  <a:effectLst/>
                  <a:latin typeface="Greycliff CF" panose="00000500000000000000" pitchFamily="50" charset="0"/>
                  <a:ea typeface="Greycliff CF" panose="00000500000000000000" pitchFamily="50" charset="0"/>
                  <a:cs typeface="Greycliff CF" panose="00000500000000000000" pitchFamily="50" charset="0"/>
                </a:rPr>
                <a:t>Our Mission</a:t>
              </a:r>
              <a:endParaRPr lang="en-IE" sz="1400" dirty="0">
                <a:effectLst/>
                <a:latin typeface="Greycliff CF" panose="00000500000000000000" pitchFamily="50" charset="0"/>
                <a:ea typeface="Greycliff CF" panose="00000500000000000000" pitchFamily="50" charset="0"/>
                <a:cs typeface="Greycliff CF" panose="00000500000000000000" pitchFamily="50" charset="0"/>
              </a:endParaRPr>
            </a:p>
            <a:p>
              <a:pPr marL="109855" marR="108585" indent="53340" algn="ctr">
                <a:lnSpc>
                  <a:spcPct val="98000"/>
                </a:lnSpc>
                <a:spcBef>
                  <a:spcPts val="240"/>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is to protect the public and the integrity of the professions of nursing</a:t>
              </a:r>
              <a:r>
                <a:rPr lang="en-US" sz="1200" spc="-105"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 </a:t>
              </a:r>
              <a:r>
                <a:rPr lang="en-US" sz="1200" spc="-25"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and </a:t>
              </a: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midwifery through</a:t>
              </a:r>
              <a:r>
                <a:rPr lang="en-US" sz="1200" spc="-25"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 </a:t>
              </a: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the</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a:p>
              <a:pPr marL="4445" marR="2540" algn="ctr">
                <a:lnSpc>
                  <a:spcPct val="98000"/>
                </a:lnSpc>
                <a:spcBef>
                  <a:spcPts val="15"/>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promotion of high standards of education, training,</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a:p>
              <a:pPr marL="539750" marR="538480" algn="ctr">
                <a:lnSpc>
                  <a:spcPct val="98000"/>
                </a:lnSpc>
                <a:spcBef>
                  <a:spcPts val="5"/>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and professional conduct.</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p:txBody>
        </p:sp>
      </p:grpSp>
      <p:pic>
        <p:nvPicPr>
          <p:cNvPr id="12" name="Picture 11" descr="Graphical user interface, text, application, chat or text message&#10;&#10;Description automatically generated">
            <a:extLst>
              <a:ext uri="{FF2B5EF4-FFF2-40B4-BE49-F238E27FC236}">
                <a16:creationId xmlns:a16="http://schemas.microsoft.com/office/drawing/2014/main" id="{6217E59E-BF07-452E-B0F6-8D6DD4AF1261}"/>
              </a:ext>
            </a:extLst>
          </p:cNvPr>
          <p:cNvPicPr>
            <a:picLocks noChangeAspect="1"/>
          </p:cNvPicPr>
          <p:nvPr/>
        </p:nvPicPr>
        <p:blipFill rotWithShape="1">
          <a:blip r:embed="rId2">
            <a:extLst>
              <a:ext uri="{28A0092B-C50C-407E-A947-70E740481C1C}">
                <a14:useLocalDpi xmlns:a14="http://schemas.microsoft.com/office/drawing/2010/main" val="0"/>
              </a:ext>
            </a:extLst>
          </a:blip>
          <a:srcRect l="11605" t="11748" r="6675" b="43530"/>
          <a:stretch/>
        </p:blipFill>
        <p:spPr>
          <a:xfrm>
            <a:off x="396607" y="1029452"/>
            <a:ext cx="6335851" cy="5041092"/>
          </a:xfrm>
          <a:prstGeom prst="rect">
            <a:avLst/>
          </a:prstGeom>
        </p:spPr>
      </p:pic>
    </p:spTree>
    <p:extLst>
      <p:ext uri="{BB962C8B-B14F-4D97-AF65-F5344CB8AC3E}">
        <p14:creationId xmlns:p14="http://schemas.microsoft.com/office/powerpoint/2010/main" val="2198421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public ireland location on europe map Royalty Free Vector">
            <a:extLst>
              <a:ext uri="{FF2B5EF4-FFF2-40B4-BE49-F238E27FC236}">
                <a16:creationId xmlns:a16="http://schemas.microsoft.com/office/drawing/2014/main" id="{3DE8A935-606A-46FF-9083-179568A5630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84" t="762" r="1258" b="10222"/>
          <a:stretch/>
        </p:blipFill>
        <p:spPr bwMode="auto">
          <a:xfrm>
            <a:off x="1715589" y="465719"/>
            <a:ext cx="7559040" cy="55954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04050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A97D5-5F94-8D4A-9B4A-A7C815D8A974}"/>
              </a:ext>
            </a:extLst>
          </p:cNvPr>
          <p:cNvSpPr>
            <a:spLocks noGrp="1"/>
          </p:cNvSpPr>
          <p:nvPr>
            <p:ph type="title"/>
          </p:nvPr>
        </p:nvSpPr>
        <p:spPr>
          <a:xfrm>
            <a:off x="396607" y="330506"/>
            <a:ext cx="9191529" cy="766773"/>
          </a:xfrm>
        </p:spPr>
        <p:txBody>
          <a:bodyPr/>
          <a:lstStyle/>
          <a:p>
            <a:r>
              <a:rPr lang="en-US" sz="2800" b="1" dirty="0"/>
              <a:t>Maternity Services in the Republic of Ireland </a:t>
            </a:r>
            <a:br>
              <a:rPr lang="en-US" dirty="0"/>
            </a:br>
            <a:br>
              <a:rPr lang="en-US" dirty="0"/>
            </a:br>
            <a:endParaRPr lang="en-US" sz="2000" dirty="0"/>
          </a:p>
        </p:txBody>
      </p:sp>
      <p:pic>
        <p:nvPicPr>
          <p:cNvPr id="7172" name="Picture 4" descr="Image result for map of ireland showing maternity hospitals">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890" t="10669" r="3661" b="9809"/>
          <a:stretch/>
        </p:blipFill>
        <p:spPr bwMode="auto">
          <a:xfrm>
            <a:off x="396607" y="914399"/>
            <a:ext cx="4488902" cy="52956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9BD5D4F-ECE8-4D6D-B2B7-0217352DD7C6}"/>
              </a:ext>
            </a:extLst>
          </p:cNvPr>
          <p:cNvSpPr txBox="1"/>
          <p:nvPr/>
        </p:nvSpPr>
        <p:spPr>
          <a:xfrm>
            <a:off x="5277608" y="1284054"/>
            <a:ext cx="6409295" cy="4289892"/>
          </a:xfrm>
          <a:prstGeom prst="rect">
            <a:avLst/>
          </a:prstGeom>
          <a:noFill/>
        </p:spPr>
        <p:txBody>
          <a:bodyPr wrap="square">
            <a:spAutoFit/>
          </a:bodyPr>
          <a:lstStyle/>
          <a:p>
            <a:pPr marL="285750" indent="-285750">
              <a:lnSpc>
                <a:spcPct val="150000"/>
              </a:lnSpc>
              <a:spcBef>
                <a:spcPts val="600"/>
              </a:spcBef>
              <a:spcAft>
                <a:spcPts val="600"/>
              </a:spcAft>
              <a:buFont typeface="Arial" panose="020B0604020202020204" pitchFamily="34" charset="0"/>
              <a:buChar char="•"/>
            </a:pPr>
            <a:r>
              <a:rPr lang="en-US" sz="1600" dirty="0">
                <a:latin typeface="Verdana" panose="020B0604030504040204" pitchFamily="34" charset="0"/>
                <a:ea typeface="Verdana" panose="020B0604030504040204" pitchFamily="34" charset="0"/>
              </a:rPr>
              <a:t>19 Maternity Units - Annual birth rate 60,000 </a:t>
            </a:r>
          </a:p>
          <a:p>
            <a:pPr marL="285750" indent="-285750">
              <a:lnSpc>
                <a:spcPct val="150000"/>
              </a:lnSpc>
              <a:spcBef>
                <a:spcPts val="600"/>
              </a:spcBef>
              <a:spcAft>
                <a:spcPts val="600"/>
              </a:spcAft>
              <a:buFont typeface="Arial" panose="020B0604020202020204" pitchFamily="34" charset="0"/>
              <a:buChar char="•"/>
            </a:pPr>
            <a:r>
              <a:rPr lang="en-US" sz="1600" dirty="0">
                <a:latin typeface="Verdana" panose="020B0604030504040204" pitchFamily="34" charset="0"/>
                <a:ea typeface="Verdana" panose="020B0604030504040204" pitchFamily="34" charset="0"/>
              </a:rPr>
              <a:t>Birth rate ranges from 1,200 to 9,000 per year </a:t>
            </a:r>
          </a:p>
          <a:p>
            <a:pPr marL="285750" indent="-285750">
              <a:lnSpc>
                <a:spcPct val="150000"/>
              </a:lnSpc>
              <a:spcBef>
                <a:spcPts val="600"/>
              </a:spcBef>
              <a:spcAft>
                <a:spcPts val="600"/>
              </a:spcAft>
              <a:buFont typeface="Arial" panose="020B0604020202020204" pitchFamily="34" charset="0"/>
              <a:buChar char="•"/>
            </a:pPr>
            <a:r>
              <a:rPr lang="en-US" sz="1600" dirty="0">
                <a:latin typeface="Verdana" panose="020B0604030504040204" pitchFamily="34" charset="0"/>
                <a:ea typeface="Verdana" panose="020B0604030504040204" pitchFamily="34" charset="0"/>
              </a:rPr>
              <a:t>6 HEIs (Dublin X 2, Cork, Limerick, Galway, </a:t>
            </a:r>
            <a:r>
              <a:rPr lang="en-US" sz="1600" dirty="0" err="1">
                <a:latin typeface="Verdana" panose="020B0604030504040204" pitchFamily="34" charset="0"/>
                <a:ea typeface="Verdana" panose="020B0604030504040204" pitchFamily="34" charset="0"/>
              </a:rPr>
              <a:t>Louth</a:t>
            </a:r>
            <a:r>
              <a:rPr lang="en-US" sz="1600" dirty="0">
                <a:latin typeface="Verdana" panose="020B0604030504040204" pitchFamily="34" charset="0"/>
                <a:ea typeface="Verdana" panose="020B0604030504040204" pitchFamily="34" charset="0"/>
              </a:rPr>
              <a:t>)</a:t>
            </a:r>
          </a:p>
          <a:p>
            <a:pPr marL="285750" indent="-285750">
              <a:lnSpc>
                <a:spcPct val="150000"/>
              </a:lnSpc>
              <a:spcBef>
                <a:spcPts val="600"/>
              </a:spcBef>
              <a:spcAft>
                <a:spcPts val="600"/>
              </a:spcAft>
              <a:buFont typeface="Arial" panose="020B0604020202020204" pitchFamily="34" charset="0"/>
              <a:buChar char="•"/>
            </a:pPr>
            <a:r>
              <a:rPr lang="en-US" sz="1600" dirty="0">
                <a:latin typeface="Verdana" panose="020B0604030504040204" pitchFamily="34" charset="0"/>
                <a:ea typeface="Verdana" panose="020B0604030504040204" pitchFamily="34" charset="0"/>
              </a:rPr>
              <a:t>Yearly 180 Student Midwives admitted to the undergraduate and postgraduate </a:t>
            </a:r>
            <a:r>
              <a:rPr lang="en-US" sz="1600" dirty="0" err="1">
                <a:latin typeface="Verdana" panose="020B0604030504040204" pitchFamily="34" charset="0"/>
                <a:ea typeface="Verdana" panose="020B0604030504040204" pitchFamily="34" charset="0"/>
              </a:rPr>
              <a:t>programmes</a:t>
            </a:r>
            <a:endParaRPr lang="en-US" sz="1600" dirty="0">
              <a:latin typeface="Verdana" panose="020B0604030504040204" pitchFamily="34" charset="0"/>
              <a:ea typeface="Verdana" panose="020B0604030504040204" pitchFamily="34" charset="0"/>
            </a:endParaRPr>
          </a:p>
          <a:p>
            <a:pPr marL="285750" indent="-285750">
              <a:lnSpc>
                <a:spcPct val="150000"/>
              </a:lnSpc>
              <a:spcBef>
                <a:spcPts val="600"/>
              </a:spcBef>
              <a:spcAft>
                <a:spcPts val="600"/>
              </a:spcAft>
              <a:buFont typeface="Arial" panose="020B0604020202020204" pitchFamily="34" charset="0"/>
              <a:buChar char="•"/>
            </a:pPr>
            <a:r>
              <a:rPr lang="en-US" sz="1600" dirty="0">
                <a:latin typeface="Verdana" panose="020B0604030504040204" pitchFamily="34" charset="0"/>
                <a:ea typeface="Verdana" panose="020B0604030504040204" pitchFamily="34" charset="0"/>
              </a:rPr>
              <a:t>Supported, assisted and </a:t>
            </a:r>
            <a:r>
              <a:rPr lang="en-US" sz="1600" dirty="0" err="1">
                <a:latin typeface="Verdana" panose="020B0604030504040204" pitchFamily="34" charset="0"/>
                <a:ea typeface="Verdana" panose="020B0604030504040204" pitchFamily="34" charset="0"/>
              </a:rPr>
              <a:t>specialised</a:t>
            </a:r>
            <a:r>
              <a:rPr lang="en-US" sz="1600" dirty="0">
                <a:latin typeface="Verdana" panose="020B0604030504040204" pitchFamily="34" charset="0"/>
                <a:ea typeface="Verdana" panose="020B0604030504040204" pitchFamily="34" charset="0"/>
              </a:rPr>
              <a:t> pathways of care</a:t>
            </a:r>
          </a:p>
          <a:p>
            <a:pPr marL="285750" indent="-285750">
              <a:lnSpc>
                <a:spcPct val="150000"/>
              </a:lnSpc>
              <a:spcBef>
                <a:spcPts val="600"/>
              </a:spcBef>
              <a:spcAft>
                <a:spcPts val="600"/>
              </a:spcAft>
              <a:buFont typeface="Arial" panose="020B0604020202020204" pitchFamily="34" charset="0"/>
              <a:buChar char="•"/>
            </a:pPr>
            <a:r>
              <a:rPr lang="en-US" sz="1600" dirty="0">
                <a:latin typeface="Verdana" panose="020B0604030504040204" pitchFamily="34" charset="0"/>
                <a:ea typeface="Verdana" panose="020B0604030504040204" pitchFamily="34" charset="0"/>
              </a:rPr>
              <a:t>National Maternity Strategy (2016)</a:t>
            </a:r>
          </a:p>
          <a:p>
            <a:pPr marL="285750" indent="-285750">
              <a:lnSpc>
                <a:spcPct val="150000"/>
              </a:lnSpc>
              <a:spcBef>
                <a:spcPts val="600"/>
              </a:spcBef>
              <a:spcAft>
                <a:spcPts val="600"/>
              </a:spcAft>
              <a:buFont typeface="Arial" panose="020B0604020202020204" pitchFamily="34" charset="0"/>
              <a:buChar char="•"/>
            </a:pPr>
            <a:r>
              <a:rPr lang="en-US" sz="1600" dirty="0">
                <a:latin typeface="Verdana" panose="020B0604030504040204" pitchFamily="34" charset="0"/>
                <a:ea typeface="Verdana" panose="020B0604030504040204" pitchFamily="34" charset="0"/>
              </a:rPr>
              <a:t>Standards and Requirements Midwifery Education </a:t>
            </a:r>
            <a:r>
              <a:rPr lang="en-US" sz="1600" dirty="0" err="1">
                <a:latin typeface="Verdana" panose="020B0604030504040204" pitchFamily="34" charset="0"/>
                <a:ea typeface="Verdana" panose="020B0604030504040204" pitchFamily="34" charset="0"/>
              </a:rPr>
              <a:t>Programme</a:t>
            </a:r>
            <a:r>
              <a:rPr lang="en-US" sz="1600" dirty="0">
                <a:latin typeface="Verdana" panose="020B0604030504040204" pitchFamily="34" charset="0"/>
                <a:ea typeface="Verdana" panose="020B0604030504040204" pitchFamily="34" charset="0"/>
              </a:rPr>
              <a:t> (NMBI 2016)</a:t>
            </a:r>
            <a:endParaRPr lang="en-IE" sz="18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147880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2800" b="1" dirty="0"/>
              <a:t>Background </a:t>
            </a:r>
            <a:br>
              <a:rPr lang="en-IE" sz="2800" b="1" dirty="0"/>
            </a:br>
            <a:endParaRPr lang="en-IE" sz="2800" b="1" dirty="0"/>
          </a:p>
        </p:txBody>
      </p:sp>
      <p:sp>
        <p:nvSpPr>
          <p:cNvPr id="3" name="Content Placeholder 2"/>
          <p:cNvSpPr>
            <a:spLocks noGrp="1"/>
          </p:cNvSpPr>
          <p:nvPr>
            <p:ph idx="1"/>
          </p:nvPr>
        </p:nvSpPr>
        <p:spPr>
          <a:xfrm>
            <a:off x="396607" y="1293644"/>
            <a:ext cx="7580444" cy="4270712"/>
          </a:xfrm>
        </p:spPr>
        <p:txBody>
          <a:bodyPr/>
          <a:lstStyle/>
          <a:p>
            <a:pPr marL="285750" indent="-285750">
              <a:lnSpc>
                <a:spcPct val="150000"/>
              </a:lnSpc>
              <a:spcAft>
                <a:spcPts val="0"/>
              </a:spcAft>
            </a:pPr>
            <a:r>
              <a:rPr lang="en-IE" sz="1800" dirty="0"/>
              <a:t>National Competency Tool for students midwives </a:t>
            </a:r>
          </a:p>
          <a:p>
            <a:pPr lvl="1" indent="0">
              <a:lnSpc>
                <a:spcPct val="150000"/>
              </a:lnSpc>
              <a:spcAft>
                <a:spcPts val="1200"/>
              </a:spcAft>
              <a:buNone/>
            </a:pPr>
            <a:r>
              <a:rPr lang="en-IE" dirty="0"/>
              <a:t>- aim national standardisation</a:t>
            </a:r>
          </a:p>
          <a:p>
            <a:pPr marL="285750" indent="-285750">
              <a:lnSpc>
                <a:spcPct val="150000"/>
              </a:lnSpc>
            </a:pPr>
            <a:r>
              <a:rPr lang="en-IE" sz="1800" dirty="0"/>
              <a:t>6 HEIs with 6 competency tools assessing same competencies </a:t>
            </a:r>
          </a:p>
          <a:p>
            <a:pPr marL="285750" indent="-285750">
              <a:lnSpc>
                <a:spcPct val="150000"/>
              </a:lnSpc>
            </a:pPr>
            <a:r>
              <a:rPr lang="en-IE" sz="1800" dirty="0"/>
              <a:t>Very short time scale to develop new competency tool </a:t>
            </a:r>
          </a:p>
          <a:p>
            <a:pPr marL="285750" indent="-285750">
              <a:lnSpc>
                <a:spcPct val="150000"/>
              </a:lnSpc>
            </a:pPr>
            <a:r>
              <a:rPr lang="en-IE" sz="1800" dirty="0"/>
              <a:t>A tool is required for:</a:t>
            </a:r>
          </a:p>
          <a:p>
            <a:pPr marL="645750" lvl="1" indent="-285750">
              <a:lnSpc>
                <a:spcPct val="150000"/>
              </a:lnSpc>
              <a:spcAft>
                <a:spcPts val="600"/>
              </a:spcAft>
            </a:pPr>
            <a:r>
              <a:rPr lang="en-IE" sz="1600" dirty="0"/>
              <a:t> each year of the undergraduate education programme</a:t>
            </a:r>
          </a:p>
          <a:p>
            <a:pPr marL="645750" lvl="1" indent="-285750">
              <a:lnSpc>
                <a:spcPct val="150000"/>
              </a:lnSpc>
            </a:pPr>
            <a:r>
              <a:rPr lang="en-IE" sz="1600" dirty="0"/>
              <a:t> each part of the postgraduate education programme</a:t>
            </a:r>
          </a:p>
        </p:txBody>
      </p:sp>
      <p:pic>
        <p:nvPicPr>
          <p:cNvPr id="6" name="Picture 5" descr="A person holding a baby&#10;&#10;Description automatically generated with low confidence">
            <a:extLst>
              <a:ext uri="{FF2B5EF4-FFF2-40B4-BE49-F238E27FC236}">
                <a16:creationId xmlns:a16="http://schemas.microsoft.com/office/drawing/2014/main" id="{ABF0B5CE-AE64-4C57-B749-7C26A5E452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73272">
            <a:off x="8271445" y="875452"/>
            <a:ext cx="2871037" cy="4060069"/>
          </a:xfrm>
          <a:prstGeom prst="rect">
            <a:avLst/>
          </a:prstGeom>
          <a:solidFill>
            <a:srgbClr val="FFFFFF">
              <a:shade val="85000"/>
            </a:srgbClr>
          </a:solidFill>
          <a:ln w="28575"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80761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2800" dirty="0"/>
              <a:t>How was it achieved?</a:t>
            </a:r>
          </a:p>
        </p:txBody>
      </p:sp>
      <p:sp>
        <p:nvSpPr>
          <p:cNvPr id="3" name="Content Placeholder 2"/>
          <p:cNvSpPr>
            <a:spLocks noGrp="1"/>
          </p:cNvSpPr>
          <p:nvPr>
            <p:ph idx="1"/>
          </p:nvPr>
        </p:nvSpPr>
        <p:spPr>
          <a:xfrm>
            <a:off x="396607" y="1239178"/>
            <a:ext cx="10332353" cy="3411199"/>
          </a:xfrm>
        </p:spPr>
        <p:txBody>
          <a:bodyPr/>
          <a:lstStyle/>
          <a:p>
            <a:pPr indent="0">
              <a:lnSpc>
                <a:spcPct val="150000"/>
              </a:lnSpc>
              <a:buNone/>
            </a:pPr>
            <a:r>
              <a:rPr lang="en-IE" sz="1800" dirty="0"/>
              <a:t>Working Group formed (reported to the Education and Training Committee)</a:t>
            </a:r>
          </a:p>
          <a:p>
            <a:pPr indent="0">
              <a:lnSpc>
                <a:spcPct val="150000"/>
              </a:lnSpc>
              <a:buNone/>
            </a:pPr>
            <a:r>
              <a:rPr lang="en-IE" sz="1800" dirty="0"/>
              <a:t>Working Group includes:</a:t>
            </a:r>
          </a:p>
          <a:p>
            <a:pPr marL="342900" indent="-342900">
              <a:lnSpc>
                <a:spcPct val="150000"/>
              </a:lnSpc>
            </a:pPr>
            <a:r>
              <a:rPr lang="en-IE" sz="1800" dirty="0"/>
              <a:t>Representatives from each of the 6 HEIs</a:t>
            </a:r>
          </a:p>
          <a:p>
            <a:pPr marL="342900" indent="-342900">
              <a:lnSpc>
                <a:spcPct val="150000"/>
              </a:lnSpc>
            </a:pPr>
            <a:r>
              <a:rPr lang="en-IE" sz="1800" dirty="0"/>
              <a:t>Representatives from clinical sites linked to the 6 HEIs</a:t>
            </a:r>
          </a:p>
          <a:p>
            <a:pPr marL="342900" indent="-342900">
              <a:lnSpc>
                <a:spcPct val="150000"/>
              </a:lnSpc>
            </a:pPr>
            <a:r>
              <a:rPr lang="en-IE" sz="1800" dirty="0"/>
              <a:t>Newly qualified midwife</a:t>
            </a:r>
          </a:p>
          <a:p>
            <a:pPr marL="342900" indent="-342900">
              <a:lnSpc>
                <a:spcPct val="150000"/>
              </a:lnSpc>
            </a:pPr>
            <a:r>
              <a:rPr lang="en-IE" sz="1800" dirty="0"/>
              <a:t>Nursing and Midwifery Board of Ireland member </a:t>
            </a:r>
          </a:p>
          <a:p>
            <a:pPr marL="645750" lvl="1" indent="-285750">
              <a:lnSpc>
                <a:spcPct val="150000"/>
              </a:lnSpc>
            </a:pPr>
            <a:endParaRPr lang="en-IE" sz="1600" dirty="0"/>
          </a:p>
        </p:txBody>
      </p:sp>
      <p:pic>
        <p:nvPicPr>
          <p:cNvPr id="6" name="Picture 5" descr="Logo, company name&#10;&#10;Description automatically generated">
            <a:extLst>
              <a:ext uri="{FF2B5EF4-FFF2-40B4-BE49-F238E27FC236}">
                <a16:creationId xmlns:a16="http://schemas.microsoft.com/office/drawing/2014/main" id="{EA753853-CF16-4373-BE95-2CEC2A6405E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0866" y="1073716"/>
            <a:ext cx="2497182" cy="2497182"/>
          </a:xfrm>
          <a:prstGeom prst="rect">
            <a:avLst/>
          </a:prstGeom>
        </p:spPr>
      </p:pic>
    </p:spTree>
    <p:extLst>
      <p:ext uri="{BB962C8B-B14F-4D97-AF65-F5344CB8AC3E}">
        <p14:creationId xmlns:p14="http://schemas.microsoft.com/office/powerpoint/2010/main" val="325135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2800" dirty="0"/>
              <a:t>How was it achieved?</a:t>
            </a:r>
          </a:p>
        </p:txBody>
      </p:sp>
      <p:sp>
        <p:nvSpPr>
          <p:cNvPr id="3" name="Content Placeholder 2"/>
          <p:cNvSpPr>
            <a:spLocks noGrp="1"/>
          </p:cNvSpPr>
          <p:nvPr>
            <p:ph idx="1"/>
          </p:nvPr>
        </p:nvSpPr>
        <p:spPr>
          <a:xfrm>
            <a:off x="396608" y="1282721"/>
            <a:ext cx="9670502" cy="3054148"/>
          </a:xfrm>
        </p:spPr>
        <p:txBody>
          <a:bodyPr/>
          <a:lstStyle/>
          <a:p>
            <a:pPr marL="645750" lvl="1" indent="-285750">
              <a:lnSpc>
                <a:spcPct val="150000"/>
              </a:lnSpc>
            </a:pPr>
            <a:r>
              <a:rPr lang="en-IE" dirty="0">
                <a:ea typeface="Verdana" panose="020B0604030504040204" pitchFamily="34" charset="0"/>
              </a:rPr>
              <a:t>Met monthly in Dublin </a:t>
            </a:r>
          </a:p>
          <a:p>
            <a:pPr marL="645750" lvl="1" indent="-285750">
              <a:lnSpc>
                <a:spcPct val="150000"/>
              </a:lnSpc>
            </a:pPr>
            <a:r>
              <a:rPr lang="en-IE" dirty="0">
                <a:ea typeface="Verdana" panose="020B0604030504040204" pitchFamily="34" charset="0"/>
              </a:rPr>
              <a:t>Significant work load as member also had a day job</a:t>
            </a:r>
          </a:p>
          <a:p>
            <a:pPr marL="645750" lvl="1" indent="-285750">
              <a:lnSpc>
                <a:spcPct val="150000"/>
              </a:lnSpc>
            </a:pPr>
            <a:r>
              <a:rPr lang="en-IE" dirty="0">
                <a:ea typeface="Verdana" panose="020B0604030504040204" pitchFamily="34" charset="0"/>
              </a:rPr>
              <a:t>Agreed that each HEI would lead on one of the five principles of competency</a:t>
            </a:r>
          </a:p>
          <a:p>
            <a:pPr marL="645750" lvl="1" indent="-285750">
              <a:lnSpc>
                <a:spcPct val="150000"/>
              </a:lnSpc>
            </a:pPr>
            <a:r>
              <a:rPr lang="en-IE" dirty="0">
                <a:ea typeface="Verdana" panose="020B0604030504040204" pitchFamily="34" charset="0"/>
              </a:rPr>
              <a:t>Years 1,2 and 3 implemented and evaluated </a:t>
            </a:r>
          </a:p>
          <a:p>
            <a:pPr marL="645750" lvl="1" indent="-285750">
              <a:lnSpc>
                <a:spcPct val="150000"/>
              </a:lnSpc>
            </a:pPr>
            <a:r>
              <a:rPr lang="en-IE" dirty="0">
                <a:effectLst/>
                <a:ea typeface="Verdana" panose="020B0604030504040204" pitchFamily="34" charset="0"/>
              </a:rPr>
              <a:t>Year 4 is currently being implemented  </a:t>
            </a:r>
          </a:p>
          <a:p>
            <a:pPr marL="645750" lvl="1" indent="-285750">
              <a:lnSpc>
                <a:spcPct val="150000"/>
              </a:lnSpc>
            </a:pPr>
            <a:r>
              <a:rPr lang="en-IE" dirty="0">
                <a:effectLst/>
                <a:ea typeface="Verdana" panose="020B0604030504040204" pitchFamily="34" charset="0"/>
              </a:rPr>
              <a:t>Evaluation of the tool for the whole programme is planned </a:t>
            </a:r>
          </a:p>
          <a:p>
            <a:pPr marL="645750" lvl="1" indent="-285750">
              <a:lnSpc>
                <a:spcPct val="150000"/>
              </a:lnSpc>
            </a:pPr>
            <a:endParaRPr lang="en-IE" sz="1600" dirty="0"/>
          </a:p>
        </p:txBody>
      </p:sp>
    </p:spTree>
    <p:extLst>
      <p:ext uri="{BB962C8B-B14F-4D97-AF65-F5344CB8AC3E}">
        <p14:creationId xmlns:p14="http://schemas.microsoft.com/office/powerpoint/2010/main" val="1738164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4A847-94FF-4346-8CC7-D8CEA9B44807}"/>
              </a:ext>
            </a:extLst>
          </p:cNvPr>
          <p:cNvSpPr>
            <a:spLocks noGrp="1"/>
          </p:cNvSpPr>
          <p:nvPr>
            <p:ph type="title"/>
          </p:nvPr>
        </p:nvSpPr>
        <p:spPr/>
        <p:txBody>
          <a:bodyPr/>
          <a:lstStyle/>
          <a:p>
            <a:r>
              <a:rPr lang="en-US" dirty="0"/>
              <a:t>The Code and Midwifery Standards</a:t>
            </a:r>
            <a:endParaRPr lang="en-IE" dirty="0"/>
          </a:p>
        </p:txBody>
      </p:sp>
      <p:pic>
        <p:nvPicPr>
          <p:cNvPr id="4" name="Picture 3" descr="Diagram&#10;&#10;Description automatically generated">
            <a:extLst>
              <a:ext uri="{FF2B5EF4-FFF2-40B4-BE49-F238E27FC236}">
                <a16:creationId xmlns:a16="http://schemas.microsoft.com/office/drawing/2014/main" id="{83FBC88B-CBF5-4F29-ACBA-18628C76E2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744" y="984831"/>
            <a:ext cx="5189220" cy="5271516"/>
          </a:xfrm>
          <a:prstGeom prst="rect">
            <a:avLst/>
          </a:prstGeom>
        </p:spPr>
      </p:pic>
      <p:pic>
        <p:nvPicPr>
          <p:cNvPr id="5" name="Picture 4" descr="A picture containing text, screenshot, businesscard, clipart&#10;&#10;Description automatically generated">
            <a:extLst>
              <a:ext uri="{FF2B5EF4-FFF2-40B4-BE49-F238E27FC236}">
                <a16:creationId xmlns:a16="http://schemas.microsoft.com/office/drawing/2014/main" id="{2C98860C-2330-47AB-9FFC-FFD2056935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75704">
            <a:off x="8532012" y="870924"/>
            <a:ext cx="2737310" cy="3870961"/>
          </a:xfrm>
          <a:prstGeom prst="rect">
            <a:avLst/>
          </a:prstGeom>
          <a:ln>
            <a:noFill/>
          </a:ln>
          <a:effectLst>
            <a:outerShdw blurRad="292100" dist="139700" dir="2700000" algn="tl" rotWithShape="0">
              <a:srgbClr val="333333">
                <a:alpha val="65000"/>
              </a:srgbClr>
            </a:outerShdw>
          </a:effectLst>
        </p:spPr>
      </p:pic>
      <p:pic>
        <p:nvPicPr>
          <p:cNvPr id="6" name="Picture 5" descr="A doctor attending to a patient&#10;&#10;Description automatically generated with low confidence">
            <a:extLst>
              <a:ext uri="{FF2B5EF4-FFF2-40B4-BE49-F238E27FC236}">
                <a16:creationId xmlns:a16="http://schemas.microsoft.com/office/drawing/2014/main" id="{CEE0DD10-1557-4339-9069-FD982A48FA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44631" y="2385387"/>
            <a:ext cx="2737310" cy="38709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63462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Year 1 - Level of Supervision </a:t>
            </a:r>
          </a:p>
        </p:txBody>
      </p:sp>
      <p:graphicFrame>
        <p:nvGraphicFramePr>
          <p:cNvPr id="5" name="Table 5">
            <a:extLst>
              <a:ext uri="{FF2B5EF4-FFF2-40B4-BE49-F238E27FC236}">
                <a16:creationId xmlns:a16="http://schemas.microsoft.com/office/drawing/2014/main" id="{0C370DDC-5ACB-4F63-8C36-0C09677A73A4}"/>
              </a:ext>
            </a:extLst>
          </p:cNvPr>
          <p:cNvGraphicFramePr>
            <a:graphicFrameLocks noGrp="1"/>
          </p:cNvGraphicFramePr>
          <p:nvPr>
            <p:extLst>
              <p:ext uri="{D42A27DB-BD31-4B8C-83A1-F6EECF244321}">
                <p14:modId xmlns:p14="http://schemas.microsoft.com/office/powerpoint/2010/main" val="1594057943"/>
              </p:ext>
            </p:extLst>
          </p:nvPr>
        </p:nvGraphicFramePr>
        <p:xfrm>
          <a:off x="396607" y="1216056"/>
          <a:ext cx="10550068" cy="3251442"/>
        </p:xfrm>
        <a:graphic>
          <a:graphicData uri="http://schemas.openxmlformats.org/drawingml/2006/table">
            <a:tbl>
              <a:tblPr firstRow="1" bandRow="1">
                <a:tableStyleId>{F5AB1C69-6EDB-4FF4-983F-18BD219EF322}</a:tableStyleId>
              </a:tblPr>
              <a:tblGrid>
                <a:gridCol w="4427942">
                  <a:extLst>
                    <a:ext uri="{9D8B030D-6E8A-4147-A177-3AD203B41FA5}">
                      <a16:colId xmlns:a16="http://schemas.microsoft.com/office/drawing/2014/main" val="792099310"/>
                    </a:ext>
                  </a:extLst>
                </a:gridCol>
                <a:gridCol w="6122126">
                  <a:extLst>
                    <a:ext uri="{9D8B030D-6E8A-4147-A177-3AD203B41FA5}">
                      <a16:colId xmlns:a16="http://schemas.microsoft.com/office/drawing/2014/main" val="3498953710"/>
                    </a:ext>
                  </a:extLst>
                </a:gridCol>
              </a:tblGrid>
              <a:tr h="362643">
                <a:tc>
                  <a:txBody>
                    <a:bodyPr/>
                    <a:lstStyle/>
                    <a:p>
                      <a:r>
                        <a:rPr lang="en-US" sz="1600" dirty="0"/>
                        <a:t>Level and Description of Supervision</a:t>
                      </a:r>
                      <a:endParaRPr lang="en-US" sz="1600" dirty="0">
                        <a:latin typeface="Verdana" panose="020B0604030504040204" pitchFamily="34" charset="0"/>
                        <a:ea typeface="Verdana" panose="020B0604030504040204" pitchFamily="34" charset="0"/>
                      </a:endParaRPr>
                    </a:p>
                  </a:txBody>
                  <a:tcPr/>
                </a:tc>
                <a:tc>
                  <a:txBody>
                    <a:bodyPr/>
                    <a:lstStyle/>
                    <a:p>
                      <a:r>
                        <a:rPr lang="en-IE" sz="1600" dirty="0"/>
                        <a:t>Scope of Practice</a:t>
                      </a:r>
                      <a:endParaRPr lang="en-IE" sz="16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2229516470"/>
                  </a:ext>
                </a:extLst>
              </a:tr>
              <a:tr h="2888799">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IE" sz="1400" dirty="0">
                          <a:effectLst/>
                        </a:rPr>
                        <a:t>Direct Supervision: </a:t>
                      </a:r>
                    </a:p>
                    <a:p>
                      <a:pPr marL="0" marR="0" lvl="0" indent="0" algn="l" defTabSz="914400" rtl="0" eaLnBrk="1" fontAlgn="auto" latinLnBrk="0" hangingPunct="1">
                        <a:lnSpc>
                          <a:spcPct val="150000"/>
                        </a:lnSpc>
                        <a:spcBef>
                          <a:spcPts val="0"/>
                        </a:spcBef>
                        <a:spcAft>
                          <a:spcPts val="0"/>
                        </a:spcAft>
                        <a:buClrTx/>
                        <a:buSzTx/>
                        <a:buFontTx/>
                        <a:buNone/>
                        <a:tabLst/>
                        <a:defRPr/>
                      </a:pPr>
                      <a:r>
                        <a:rPr lang="en-IE" sz="1400" dirty="0">
                          <a:effectLst/>
                        </a:rPr>
                        <a:t>Defined as the Preceptor/Associate Preceptor (Co-preceptor) working with the student on a continuous basis whenever care is being provided to women and their babies. The student is expected to have observed and participated in practice with the Preceptor/Associate Preceptor (Co-preceptor) and be able to describe the care provided.</a:t>
                      </a:r>
                      <a:endParaRPr lang="en-IE" sz="1400" dirty="0">
                        <a:effectLst/>
                        <a:latin typeface="Verdana" panose="020B0604030504040204" pitchFamily="34" charset="0"/>
                        <a:ea typeface="Verdana" panose="020B0604030504040204" pitchFamily="34" charset="0"/>
                        <a:cs typeface="Times New Roman"/>
                      </a:endParaRPr>
                    </a:p>
                  </a:txBody>
                  <a:tcPr/>
                </a:tc>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IE" sz="1400" dirty="0">
                          <a:effectLst/>
                        </a:rPr>
                        <a:t>The student is a novice to the world of midwifery and requires exposure to all aspects of practice and direct supervision by the midwife. The student will be expected to have observed and participated in the care provided by the midwife to women in pregnancy and childbirth, and to mothers and babies in the postnatal period. The student should also be able to discuss the basic concepts involved. The student may require continuous prompting in the provision of midwifery care, and considerable direction in identifying their learning needs.</a:t>
                      </a:r>
                      <a:endParaRPr lang="en-IE" sz="1400" dirty="0">
                        <a:effectLst/>
                        <a:latin typeface="Verdana" panose="020B0604030504040204" pitchFamily="34" charset="0"/>
                        <a:ea typeface="Verdana" panose="020B0604030504040204" pitchFamily="34" charset="0"/>
                        <a:cs typeface="Times New Roman"/>
                      </a:endParaRPr>
                    </a:p>
                  </a:txBody>
                  <a:tcPr/>
                </a:tc>
                <a:extLst>
                  <a:ext uri="{0D108BD9-81ED-4DB2-BD59-A6C34878D82A}">
                    <a16:rowId xmlns:a16="http://schemas.microsoft.com/office/drawing/2014/main" val="2067226461"/>
                  </a:ext>
                </a:extLst>
              </a:tr>
            </a:tbl>
          </a:graphicData>
        </a:graphic>
      </p:graphicFrame>
    </p:spTree>
    <p:extLst>
      <p:ext uri="{BB962C8B-B14F-4D97-AF65-F5344CB8AC3E}">
        <p14:creationId xmlns:p14="http://schemas.microsoft.com/office/powerpoint/2010/main" val="268122892"/>
      </p:ext>
    </p:extLst>
  </p:cSld>
  <p:clrMapOvr>
    <a:masterClrMapping/>
  </p:clrMapOvr>
</p:sld>
</file>

<file path=ppt/theme/theme1.xml><?xml version="1.0" encoding="utf-8"?>
<a:theme xmlns:a="http://schemas.openxmlformats.org/drawingml/2006/main" name="NMBI Presentation">
  <a:themeElements>
    <a:clrScheme name="Midwifery 100">
      <a:dk1>
        <a:srgbClr val="224040"/>
      </a:dk1>
      <a:lt1>
        <a:sysClr val="window" lastClr="FFFFFF"/>
      </a:lt1>
      <a:dk2>
        <a:srgbClr val="65797A"/>
      </a:dk2>
      <a:lt2>
        <a:srgbClr val="A6AEB0"/>
      </a:lt2>
      <a:accent1>
        <a:srgbClr val="009CD8"/>
      </a:accent1>
      <a:accent2>
        <a:srgbClr val="2DA44A"/>
      </a:accent2>
      <a:accent3>
        <a:srgbClr val="007156"/>
      </a:accent3>
      <a:accent4>
        <a:srgbClr val="8F628C"/>
      </a:accent4>
      <a:accent5>
        <a:srgbClr val="E54193"/>
      </a:accent5>
      <a:accent6>
        <a:srgbClr val="ED7D3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MBI Presentation" id="{F30CC66D-8749-3E4C-A3BE-7C8DBAB38F38}" vid="{1CCEF8D3-356A-3C45-9B12-9EFA83ADE4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NMBI Presentation</Template>
  <TotalTime>7545</TotalTime>
  <Words>1531</Words>
  <Application>Microsoft Office PowerPoint</Application>
  <PresentationFormat>Widescreen</PresentationFormat>
  <Paragraphs>153</Paragraphs>
  <Slides>18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Greycliff CF</vt:lpstr>
      <vt:lpstr>Symbol</vt:lpstr>
      <vt:lpstr>Verdana</vt:lpstr>
      <vt:lpstr>NMBI Presentation</vt:lpstr>
      <vt:lpstr>Development of a National Competence Assessment tool to assess clinical practice of undergraduate student midwives in the ROI</vt:lpstr>
      <vt:lpstr>NMBI – Our values and our mission</vt:lpstr>
      <vt:lpstr>PowerPoint Presentation</vt:lpstr>
      <vt:lpstr>Maternity Services in the Republic of Ireland   </vt:lpstr>
      <vt:lpstr>Background  </vt:lpstr>
      <vt:lpstr>How was it achieved?</vt:lpstr>
      <vt:lpstr>How was it achieved?</vt:lpstr>
      <vt:lpstr>The Code and Midwifery Standards</vt:lpstr>
      <vt:lpstr>Year 1 - Level of Supervision </vt:lpstr>
      <vt:lpstr>Year 4 - Level of Supervision </vt:lpstr>
      <vt:lpstr>Year 1 - Principle 1</vt:lpstr>
      <vt:lpstr>Year 4 - Principle 1</vt:lpstr>
      <vt:lpstr>Issues identified  </vt:lpstr>
      <vt:lpstr>Challenges encountered  </vt:lpstr>
      <vt:lpstr>Going forward  </vt:lpstr>
      <vt:lpstr>Covid-19</vt:lpstr>
      <vt:lpstr>Thank you to the Team  </vt:lpstr>
      <vt:lpstr>djohnston@nmbi.ie  dlawler@hiqa.ie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Aoibhin de Burca</dc:creator>
  <cp:lastModifiedBy>Sinead Nolan</cp:lastModifiedBy>
  <cp:revision>66</cp:revision>
  <dcterms:created xsi:type="dcterms:W3CDTF">2019-03-01T13:13:09Z</dcterms:created>
  <dcterms:modified xsi:type="dcterms:W3CDTF">2021-11-26T17:30:30Z</dcterms:modified>
</cp:coreProperties>
</file>