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66" r:id="rId2"/>
    <p:sldId id="259" r:id="rId3"/>
    <p:sldId id="358" r:id="rId4"/>
    <p:sldId id="322" r:id="rId5"/>
    <p:sldId id="336" r:id="rId6"/>
    <p:sldId id="337" r:id="rId7"/>
    <p:sldId id="324" r:id="rId8"/>
    <p:sldId id="325" r:id="rId9"/>
    <p:sldId id="373" r:id="rId10"/>
    <p:sldId id="262" r:id="rId11"/>
    <p:sldId id="353" r:id="rId12"/>
    <p:sldId id="355" r:id="rId13"/>
    <p:sldId id="357" r:id="rId14"/>
    <p:sldId id="362" r:id="rId15"/>
    <p:sldId id="363" r:id="rId16"/>
    <p:sldId id="268" r:id="rId17"/>
    <p:sldId id="349" r:id="rId18"/>
    <p:sldId id="360" r:id="rId19"/>
    <p:sldId id="351" r:id="rId20"/>
    <p:sldId id="361" r:id="rId21"/>
    <p:sldId id="365" r:id="rId22"/>
    <p:sldId id="368" r:id="rId23"/>
    <p:sldId id="369" r:id="rId24"/>
    <p:sldId id="370" r:id="rId25"/>
    <p:sldId id="367" r:id="rId26"/>
    <p:sldId id="371" r:id="rId27"/>
    <p:sldId id="372" r:id="rId28"/>
    <p:sldId id="352" r:id="rId29"/>
    <p:sldId id="375" r:id="rId30"/>
    <p:sldId id="374" r:id="rId31"/>
    <p:sldId id="323" r:id="rId32"/>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6D49755-3B75-4876-B5A0-805194801EF9}">
          <p14:sldIdLst>
            <p14:sldId id="266"/>
            <p14:sldId id="259"/>
            <p14:sldId id="358"/>
            <p14:sldId id="322"/>
            <p14:sldId id="336"/>
            <p14:sldId id="337"/>
            <p14:sldId id="324"/>
            <p14:sldId id="325"/>
            <p14:sldId id="373"/>
            <p14:sldId id="262"/>
            <p14:sldId id="353"/>
            <p14:sldId id="355"/>
            <p14:sldId id="357"/>
            <p14:sldId id="362"/>
            <p14:sldId id="363"/>
            <p14:sldId id="268"/>
            <p14:sldId id="349"/>
            <p14:sldId id="360"/>
            <p14:sldId id="351"/>
            <p14:sldId id="361"/>
            <p14:sldId id="365"/>
            <p14:sldId id="368"/>
            <p14:sldId id="369"/>
            <p14:sldId id="370"/>
            <p14:sldId id="367"/>
            <p14:sldId id="371"/>
            <p14:sldId id="372"/>
            <p14:sldId id="352"/>
            <p14:sldId id="375"/>
            <p14:sldId id="374"/>
            <p14:sldId id="32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5E"/>
    <a:srgbClr val="22404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25" autoAdjust="0"/>
    <p:restoredTop sz="86459" autoAdjust="0"/>
  </p:normalViewPr>
  <p:slideViewPr>
    <p:cSldViewPr snapToGrid="0">
      <p:cViewPr varScale="1">
        <p:scale>
          <a:sx n="58" d="100"/>
          <a:sy n="58" d="100"/>
        </p:scale>
        <p:origin x="384" y="36"/>
      </p:cViewPr>
      <p:guideLst>
        <p:guide orient="horz" pos="2160"/>
        <p:guide pos="3840"/>
      </p:guideLst>
    </p:cSldViewPr>
  </p:slideViewPr>
  <p:outlineViewPr>
    <p:cViewPr>
      <p:scale>
        <a:sx n="33" d="100"/>
        <a:sy n="33" d="100"/>
      </p:scale>
      <p:origin x="0" y="11453"/>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71" d="100"/>
          <a:sy n="71" d="100"/>
        </p:scale>
        <p:origin x="-3029" y="-8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CE3831-AC1F-1C4F-BB2B-21D46EF577B0}"/>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D67BD8D-909A-C34B-A3BE-F36557321273}"/>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3D8B105C-7CE8-6648-A446-745CB06FCF7E}" type="datetimeFigureOut">
              <a:rPr lang="en-US" smtClean="0"/>
              <a:t>6/24/2021</a:t>
            </a:fld>
            <a:endParaRPr lang="en-US"/>
          </a:p>
        </p:txBody>
      </p:sp>
      <p:sp>
        <p:nvSpPr>
          <p:cNvPr id="4" name="Footer Placeholder 3">
            <a:extLst>
              <a:ext uri="{FF2B5EF4-FFF2-40B4-BE49-F238E27FC236}">
                <a16:creationId xmlns:a16="http://schemas.microsoft.com/office/drawing/2014/main" id="{558DA598-A3CD-574C-BD95-8BB2F9FD38B0}"/>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A92FB5B-3AE1-B340-8185-98ECAB051AA7}"/>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AD86EDF-13F7-BA45-96FE-305D41C5A520}" type="slidenum">
              <a:rPr lang="en-US" smtClean="0"/>
              <a:t>‹#›</a:t>
            </a:fld>
            <a:endParaRPr lang="en-US"/>
          </a:p>
        </p:txBody>
      </p:sp>
    </p:spTree>
    <p:extLst>
      <p:ext uri="{BB962C8B-B14F-4D97-AF65-F5344CB8AC3E}">
        <p14:creationId xmlns:p14="http://schemas.microsoft.com/office/powerpoint/2010/main" val="2553466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4E05B1AB-0C5D-4525-BE10-A2E11A78A786}" type="datetimeFigureOut">
              <a:rPr lang="en-GB" smtClean="0"/>
              <a:t>24/06/2021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9BB164D-FB68-487A-B4EA-949097C0A764}" type="slidenum">
              <a:rPr lang="en-GB" smtClean="0"/>
              <a:t>‹#›</a:t>
            </a:fld>
            <a:endParaRPr lang="en-GB"/>
          </a:p>
        </p:txBody>
      </p:sp>
    </p:spTree>
    <p:extLst>
      <p:ext uri="{BB962C8B-B14F-4D97-AF65-F5344CB8AC3E}">
        <p14:creationId xmlns:p14="http://schemas.microsoft.com/office/powerpoint/2010/main" val="946405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1</a:t>
            </a:fld>
            <a:endParaRPr lang="en-GB"/>
          </a:p>
        </p:txBody>
      </p:sp>
    </p:spTree>
    <p:extLst>
      <p:ext uri="{BB962C8B-B14F-4D97-AF65-F5344CB8AC3E}">
        <p14:creationId xmlns:p14="http://schemas.microsoft.com/office/powerpoint/2010/main" val="3018790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10</a:t>
            </a:fld>
            <a:endParaRPr lang="en-GB"/>
          </a:p>
        </p:txBody>
      </p:sp>
    </p:spTree>
    <p:extLst>
      <p:ext uri="{BB962C8B-B14F-4D97-AF65-F5344CB8AC3E}">
        <p14:creationId xmlns:p14="http://schemas.microsoft.com/office/powerpoint/2010/main" val="3782412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Slide Number Placeholder 3"/>
          <p:cNvSpPr>
            <a:spLocks noGrp="1"/>
          </p:cNvSpPr>
          <p:nvPr>
            <p:ph type="sldNum" sz="quarter" idx="5"/>
          </p:nvPr>
        </p:nvSpPr>
        <p:spPr/>
        <p:txBody>
          <a:bodyPr/>
          <a:lstStyle/>
          <a:p>
            <a:fld id="{59BB164D-FB68-487A-B4EA-949097C0A764}" type="slidenum">
              <a:rPr lang="en-GB" smtClean="0"/>
              <a:t>11</a:t>
            </a:fld>
            <a:endParaRPr lang="en-GB"/>
          </a:p>
        </p:txBody>
      </p:sp>
    </p:spTree>
    <p:extLst>
      <p:ext uri="{BB962C8B-B14F-4D97-AF65-F5344CB8AC3E}">
        <p14:creationId xmlns:p14="http://schemas.microsoft.com/office/powerpoint/2010/main" val="1624534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BB164D-FB68-487A-B4EA-949097C0A764}" type="slidenum">
              <a:rPr lang="en-GB" smtClean="0"/>
              <a:t>12</a:t>
            </a:fld>
            <a:endParaRPr lang="en-GB"/>
          </a:p>
        </p:txBody>
      </p:sp>
    </p:spTree>
    <p:extLst>
      <p:ext uri="{BB962C8B-B14F-4D97-AF65-F5344CB8AC3E}">
        <p14:creationId xmlns:p14="http://schemas.microsoft.com/office/powerpoint/2010/main" val="1945158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BB164D-FB68-487A-B4EA-949097C0A764}" type="slidenum">
              <a:rPr lang="en-GB" smtClean="0"/>
              <a:t>13</a:t>
            </a:fld>
            <a:endParaRPr lang="en-GB"/>
          </a:p>
        </p:txBody>
      </p:sp>
    </p:spTree>
    <p:extLst>
      <p:ext uri="{BB962C8B-B14F-4D97-AF65-F5344CB8AC3E}">
        <p14:creationId xmlns:p14="http://schemas.microsoft.com/office/powerpoint/2010/main" val="3045075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14</a:t>
            </a:fld>
            <a:endParaRPr lang="en-GB"/>
          </a:p>
        </p:txBody>
      </p:sp>
    </p:spTree>
    <p:extLst>
      <p:ext uri="{BB962C8B-B14F-4D97-AF65-F5344CB8AC3E}">
        <p14:creationId xmlns:p14="http://schemas.microsoft.com/office/powerpoint/2010/main" val="451112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15</a:t>
            </a:fld>
            <a:endParaRPr lang="en-GB"/>
          </a:p>
        </p:txBody>
      </p:sp>
    </p:spTree>
    <p:extLst>
      <p:ext uri="{BB962C8B-B14F-4D97-AF65-F5344CB8AC3E}">
        <p14:creationId xmlns:p14="http://schemas.microsoft.com/office/powerpoint/2010/main" val="451924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16</a:t>
            </a:fld>
            <a:endParaRPr lang="en-GB"/>
          </a:p>
        </p:txBody>
      </p:sp>
    </p:spTree>
    <p:extLst>
      <p:ext uri="{BB962C8B-B14F-4D97-AF65-F5344CB8AC3E}">
        <p14:creationId xmlns:p14="http://schemas.microsoft.com/office/powerpoint/2010/main" val="3908874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17</a:t>
            </a:fld>
            <a:endParaRPr lang="en-GB"/>
          </a:p>
        </p:txBody>
      </p:sp>
    </p:spTree>
    <p:extLst>
      <p:ext uri="{BB962C8B-B14F-4D97-AF65-F5344CB8AC3E}">
        <p14:creationId xmlns:p14="http://schemas.microsoft.com/office/powerpoint/2010/main" val="22855970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18</a:t>
            </a:fld>
            <a:endParaRPr lang="en-GB"/>
          </a:p>
        </p:txBody>
      </p:sp>
    </p:spTree>
    <p:extLst>
      <p:ext uri="{BB962C8B-B14F-4D97-AF65-F5344CB8AC3E}">
        <p14:creationId xmlns:p14="http://schemas.microsoft.com/office/powerpoint/2010/main" val="2474300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19</a:t>
            </a:fld>
            <a:endParaRPr lang="en-GB"/>
          </a:p>
        </p:txBody>
      </p:sp>
    </p:spTree>
    <p:extLst>
      <p:ext uri="{BB962C8B-B14F-4D97-AF65-F5344CB8AC3E}">
        <p14:creationId xmlns:p14="http://schemas.microsoft.com/office/powerpoint/2010/main" val="683860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9BB164D-FB68-487A-B4EA-949097C0A764}" type="slidenum">
              <a:rPr lang="en-GB" smtClean="0"/>
              <a:t>2</a:t>
            </a:fld>
            <a:endParaRPr lang="en-GB"/>
          </a:p>
        </p:txBody>
      </p:sp>
    </p:spTree>
    <p:extLst>
      <p:ext uri="{BB962C8B-B14F-4D97-AF65-F5344CB8AC3E}">
        <p14:creationId xmlns:p14="http://schemas.microsoft.com/office/powerpoint/2010/main" val="15942006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20</a:t>
            </a:fld>
            <a:endParaRPr lang="en-GB"/>
          </a:p>
        </p:txBody>
      </p:sp>
    </p:spTree>
    <p:extLst>
      <p:ext uri="{BB962C8B-B14F-4D97-AF65-F5344CB8AC3E}">
        <p14:creationId xmlns:p14="http://schemas.microsoft.com/office/powerpoint/2010/main" val="509905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BB164D-FB68-487A-B4EA-949097C0A764}" type="slidenum">
              <a:rPr lang="en-GB" smtClean="0"/>
              <a:t>21</a:t>
            </a:fld>
            <a:endParaRPr lang="en-GB"/>
          </a:p>
        </p:txBody>
      </p:sp>
    </p:spTree>
    <p:extLst>
      <p:ext uri="{BB962C8B-B14F-4D97-AF65-F5344CB8AC3E}">
        <p14:creationId xmlns:p14="http://schemas.microsoft.com/office/powerpoint/2010/main" val="2060973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22</a:t>
            </a:fld>
            <a:endParaRPr lang="en-GB"/>
          </a:p>
        </p:txBody>
      </p:sp>
    </p:spTree>
    <p:extLst>
      <p:ext uri="{BB962C8B-B14F-4D97-AF65-F5344CB8AC3E}">
        <p14:creationId xmlns:p14="http://schemas.microsoft.com/office/powerpoint/2010/main" val="3716160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23</a:t>
            </a:fld>
            <a:endParaRPr lang="en-GB"/>
          </a:p>
        </p:txBody>
      </p:sp>
    </p:spTree>
    <p:extLst>
      <p:ext uri="{BB962C8B-B14F-4D97-AF65-F5344CB8AC3E}">
        <p14:creationId xmlns:p14="http://schemas.microsoft.com/office/powerpoint/2010/main" val="1048430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24</a:t>
            </a:fld>
            <a:endParaRPr lang="en-GB"/>
          </a:p>
        </p:txBody>
      </p:sp>
    </p:spTree>
    <p:extLst>
      <p:ext uri="{BB962C8B-B14F-4D97-AF65-F5344CB8AC3E}">
        <p14:creationId xmlns:p14="http://schemas.microsoft.com/office/powerpoint/2010/main" val="1827168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25</a:t>
            </a:fld>
            <a:endParaRPr lang="en-GB"/>
          </a:p>
        </p:txBody>
      </p:sp>
    </p:spTree>
    <p:extLst>
      <p:ext uri="{BB962C8B-B14F-4D97-AF65-F5344CB8AC3E}">
        <p14:creationId xmlns:p14="http://schemas.microsoft.com/office/powerpoint/2010/main" val="2014832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26</a:t>
            </a:fld>
            <a:endParaRPr lang="en-GB"/>
          </a:p>
        </p:txBody>
      </p:sp>
    </p:spTree>
    <p:extLst>
      <p:ext uri="{BB962C8B-B14F-4D97-AF65-F5344CB8AC3E}">
        <p14:creationId xmlns:p14="http://schemas.microsoft.com/office/powerpoint/2010/main" val="3277018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27</a:t>
            </a:fld>
            <a:endParaRPr lang="en-GB"/>
          </a:p>
        </p:txBody>
      </p:sp>
    </p:spTree>
    <p:extLst>
      <p:ext uri="{BB962C8B-B14F-4D97-AF65-F5344CB8AC3E}">
        <p14:creationId xmlns:p14="http://schemas.microsoft.com/office/powerpoint/2010/main" val="9422297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28</a:t>
            </a:fld>
            <a:endParaRPr lang="en-GB"/>
          </a:p>
        </p:txBody>
      </p:sp>
    </p:spTree>
    <p:extLst>
      <p:ext uri="{BB962C8B-B14F-4D97-AF65-F5344CB8AC3E}">
        <p14:creationId xmlns:p14="http://schemas.microsoft.com/office/powerpoint/2010/main" val="3898390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29</a:t>
            </a:fld>
            <a:endParaRPr lang="en-GB"/>
          </a:p>
        </p:txBody>
      </p:sp>
    </p:spTree>
    <p:extLst>
      <p:ext uri="{BB962C8B-B14F-4D97-AF65-F5344CB8AC3E}">
        <p14:creationId xmlns:p14="http://schemas.microsoft.com/office/powerpoint/2010/main" val="1186332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3</a:t>
            </a:fld>
            <a:endParaRPr lang="en-GB"/>
          </a:p>
        </p:txBody>
      </p:sp>
    </p:spTree>
    <p:extLst>
      <p:ext uri="{BB962C8B-B14F-4D97-AF65-F5344CB8AC3E}">
        <p14:creationId xmlns:p14="http://schemas.microsoft.com/office/powerpoint/2010/main" val="27268090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30</a:t>
            </a:fld>
            <a:endParaRPr lang="en-GB"/>
          </a:p>
        </p:txBody>
      </p:sp>
    </p:spTree>
    <p:extLst>
      <p:ext uri="{BB962C8B-B14F-4D97-AF65-F5344CB8AC3E}">
        <p14:creationId xmlns:p14="http://schemas.microsoft.com/office/powerpoint/2010/main" val="42426002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31</a:t>
            </a:fld>
            <a:endParaRPr lang="en-GB"/>
          </a:p>
        </p:txBody>
      </p:sp>
    </p:spTree>
    <p:extLst>
      <p:ext uri="{BB962C8B-B14F-4D97-AF65-F5344CB8AC3E}">
        <p14:creationId xmlns:p14="http://schemas.microsoft.com/office/powerpoint/2010/main" val="1472206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BB164D-FB68-487A-B4EA-949097C0A764}" type="slidenum">
              <a:rPr lang="en-GB" smtClean="0"/>
              <a:t>4</a:t>
            </a:fld>
            <a:endParaRPr lang="en-GB"/>
          </a:p>
        </p:txBody>
      </p:sp>
    </p:spTree>
    <p:extLst>
      <p:ext uri="{BB962C8B-B14F-4D97-AF65-F5344CB8AC3E}">
        <p14:creationId xmlns:p14="http://schemas.microsoft.com/office/powerpoint/2010/main" val="1033514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rgbClr val="FF0000"/>
              </a:solidFill>
              <a:highlight>
                <a:srgbClr val="FFFF00"/>
              </a:highlight>
            </a:endParaRPr>
          </a:p>
        </p:txBody>
      </p:sp>
      <p:sp>
        <p:nvSpPr>
          <p:cNvPr id="4" name="Slide Number Placeholder 3"/>
          <p:cNvSpPr>
            <a:spLocks noGrp="1"/>
          </p:cNvSpPr>
          <p:nvPr>
            <p:ph type="sldNum" sz="quarter" idx="5"/>
          </p:nvPr>
        </p:nvSpPr>
        <p:spPr/>
        <p:txBody>
          <a:bodyPr/>
          <a:lstStyle/>
          <a:p>
            <a:fld id="{59BB164D-FB68-487A-B4EA-949097C0A764}" type="slidenum">
              <a:rPr lang="en-GB" smtClean="0"/>
              <a:t>5</a:t>
            </a:fld>
            <a:endParaRPr lang="en-GB"/>
          </a:p>
        </p:txBody>
      </p:sp>
    </p:spTree>
    <p:extLst>
      <p:ext uri="{BB962C8B-B14F-4D97-AF65-F5344CB8AC3E}">
        <p14:creationId xmlns:p14="http://schemas.microsoft.com/office/powerpoint/2010/main" val="2145495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BB164D-FB68-487A-B4EA-949097C0A764}" type="slidenum">
              <a:rPr lang="en-GB" smtClean="0"/>
              <a:t>6</a:t>
            </a:fld>
            <a:endParaRPr lang="en-GB"/>
          </a:p>
        </p:txBody>
      </p:sp>
    </p:spTree>
    <p:extLst>
      <p:ext uri="{BB962C8B-B14F-4D97-AF65-F5344CB8AC3E}">
        <p14:creationId xmlns:p14="http://schemas.microsoft.com/office/powerpoint/2010/main" val="2954593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BB164D-FB68-487A-B4EA-949097C0A764}" type="slidenum">
              <a:rPr lang="en-GB" smtClean="0"/>
              <a:t>7</a:t>
            </a:fld>
            <a:endParaRPr lang="en-GB"/>
          </a:p>
        </p:txBody>
      </p:sp>
    </p:spTree>
    <p:extLst>
      <p:ext uri="{BB962C8B-B14F-4D97-AF65-F5344CB8AC3E}">
        <p14:creationId xmlns:p14="http://schemas.microsoft.com/office/powerpoint/2010/main" val="2918809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59BB164D-FB68-487A-B4EA-949097C0A764}" type="slidenum">
              <a:rPr lang="en-GB" smtClean="0"/>
              <a:t>8</a:t>
            </a:fld>
            <a:endParaRPr lang="en-GB"/>
          </a:p>
        </p:txBody>
      </p:sp>
    </p:spTree>
    <p:extLst>
      <p:ext uri="{BB962C8B-B14F-4D97-AF65-F5344CB8AC3E}">
        <p14:creationId xmlns:p14="http://schemas.microsoft.com/office/powerpoint/2010/main" val="1727067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59BB164D-FB68-487A-B4EA-949097C0A764}" type="slidenum">
              <a:rPr lang="en-GB" smtClean="0"/>
              <a:t>9</a:t>
            </a:fld>
            <a:endParaRPr lang="en-GB"/>
          </a:p>
        </p:txBody>
      </p:sp>
    </p:spTree>
    <p:extLst>
      <p:ext uri="{BB962C8B-B14F-4D97-AF65-F5344CB8AC3E}">
        <p14:creationId xmlns:p14="http://schemas.microsoft.com/office/powerpoint/2010/main" val="2767585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B5EFF-CAB1-41A4-B9B4-3C67CA2F7BDB}"/>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5A26C2E9-F323-4399-8D2F-AF0468999DCA}"/>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864440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E6C4CD91-E588-1F4B-B59B-C255A6648D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BCDF4A-5E5C-4FDE-9E43-EB276D0238D7}"/>
              </a:ext>
            </a:extLst>
          </p:cNvPr>
          <p:cNvSpPr>
            <a:spLocks noGrp="1"/>
          </p:cNvSpPr>
          <p:nvPr>
            <p:ph type="title"/>
          </p:nvPr>
        </p:nvSpPr>
        <p:spPr>
          <a:xfrm>
            <a:off x="396607" y="330507"/>
            <a:ext cx="11391441" cy="475200"/>
          </a:xfrm>
        </p:spPr>
        <p:txBody>
          <a:bodyPr/>
          <a:lstStyle>
            <a:lvl1pPr>
              <a:defRPr>
                <a:solidFill>
                  <a:schemeClr val="accent3"/>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8957264A-BE5E-4165-9CE8-EC4C9787BA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Tree>
    <p:extLst>
      <p:ext uri="{BB962C8B-B14F-4D97-AF65-F5344CB8AC3E}">
        <p14:creationId xmlns:p14="http://schemas.microsoft.com/office/powerpoint/2010/main" val="3960009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 name="Picture 2" descr="A picture containing vector graphics&#10;&#10;Description automatically generated">
            <a:extLst>
              <a:ext uri="{FF2B5EF4-FFF2-40B4-BE49-F238E27FC236}">
                <a16:creationId xmlns:a16="http://schemas.microsoft.com/office/drawing/2014/main" id="{0B4A2726-1A45-394C-9FCB-44272752B9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
        <p:nvSpPr>
          <p:cNvPr id="12" name="Title 1">
            <a:extLst>
              <a:ext uri="{FF2B5EF4-FFF2-40B4-BE49-F238E27FC236}">
                <a16:creationId xmlns:a16="http://schemas.microsoft.com/office/drawing/2014/main" id="{46B2EA4E-95F1-2C4B-BBB9-BD84E09A7FE6}"/>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13" name="Subtitle 2">
            <a:extLst>
              <a:ext uri="{FF2B5EF4-FFF2-40B4-BE49-F238E27FC236}">
                <a16:creationId xmlns:a16="http://schemas.microsoft.com/office/drawing/2014/main" id="{8A004FD5-5FB8-7342-B52A-0983D618EFF9}"/>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403544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6" descr="A picture containing vector graphics&#10;&#10;Description automatically generated">
            <a:extLst>
              <a:ext uri="{FF2B5EF4-FFF2-40B4-BE49-F238E27FC236}">
                <a16:creationId xmlns:a16="http://schemas.microsoft.com/office/drawing/2014/main" id="{7B88C50B-3A4F-4543-94EA-2B6DDA06F4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ooter Placeholder 4">
            <a:extLst>
              <a:ext uri="{FF2B5EF4-FFF2-40B4-BE49-F238E27FC236}">
                <a16:creationId xmlns:a16="http://schemas.microsoft.com/office/drawing/2014/main" id="{40651066-82A7-4AD5-94FA-16F86B264B4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C61E56-7837-474C-9558-40C02F27ACD8}"/>
              </a:ext>
            </a:extLst>
          </p:cNvPr>
          <p:cNvSpPr>
            <a:spLocks noGrp="1"/>
          </p:cNvSpPr>
          <p:nvPr>
            <p:ph type="sldNum" sz="quarter" idx="12"/>
          </p:nvPr>
        </p:nvSpPr>
        <p:spPr/>
        <p:txBody>
          <a:bodyPr/>
          <a:lstStyle/>
          <a:p>
            <a:fld id="{C9F50CA0-BD74-45B8-A784-4830E7F2E906}" type="slidenum">
              <a:rPr lang="en-GB" smtClean="0"/>
              <a:t>‹#›</a:t>
            </a:fld>
            <a:endParaRPr lang="en-GB" dirty="0"/>
          </a:p>
        </p:txBody>
      </p:sp>
      <p:sp>
        <p:nvSpPr>
          <p:cNvPr id="8" name="TextBox 7">
            <a:extLst>
              <a:ext uri="{FF2B5EF4-FFF2-40B4-BE49-F238E27FC236}">
                <a16:creationId xmlns:a16="http://schemas.microsoft.com/office/drawing/2014/main" id="{E4D2461D-5C2B-2B49-8FE0-4C0E7D829B24}"/>
              </a:ext>
            </a:extLst>
          </p:cNvPr>
          <p:cNvSpPr txBox="1"/>
          <p:nvPr userDrawn="1"/>
        </p:nvSpPr>
        <p:spPr>
          <a:xfrm>
            <a:off x="375876" y="6356734"/>
            <a:ext cx="4016830" cy="307777"/>
          </a:xfrm>
          <a:prstGeom prst="rect">
            <a:avLst/>
          </a:prstGeom>
          <a:noFill/>
        </p:spPr>
        <p:txBody>
          <a:bodyPr wrap="square" lIns="0" tIns="0" rIns="0" bIns="0" rtlCol="0">
            <a:spAutoFit/>
          </a:bodyPr>
          <a:lstStyle/>
          <a:p>
            <a:r>
              <a:rPr lang="pt" sz="1000" b="0" i="0" dirty="0" err="1">
                <a:solidFill>
                  <a:schemeClr val="accent3">
                    <a:alpha val="50000"/>
                  </a:schemeClr>
                </a:solidFill>
                <a:latin typeface="Verdana" panose="020B0604030504040204" pitchFamily="34" charset="0"/>
              </a:rPr>
              <a:t>Bord</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Altranais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agus</a:t>
            </a:r>
            <a:r>
              <a:rPr lang="pt" sz="1000" b="0" i="0" dirty="0">
                <a:solidFill>
                  <a:schemeClr val="accent3">
                    <a:alpha val="50000"/>
                  </a:schemeClr>
                </a:solidFill>
                <a:latin typeface="Verdana" panose="020B0604030504040204" pitchFamily="34" charset="0"/>
              </a:rPr>
              <a:t> </a:t>
            </a:r>
            <a:r>
              <a:rPr lang="pt" sz="1000" b="0" i="0" dirty="0" err="1">
                <a:solidFill>
                  <a:schemeClr val="accent3">
                    <a:alpha val="50000"/>
                  </a:schemeClr>
                </a:solidFill>
                <a:latin typeface="Verdana" panose="020B0604030504040204" pitchFamily="34" charset="0"/>
              </a:rPr>
              <a:t>Cnáimhseachais</a:t>
            </a:r>
            <a:r>
              <a:rPr lang="pt" sz="1000" b="0" i="0" dirty="0">
                <a:solidFill>
                  <a:schemeClr val="accent3">
                    <a:alpha val="50000"/>
                  </a:schemeClr>
                </a:solidFill>
                <a:latin typeface="Verdana" panose="020B0604030504040204" pitchFamily="34" charset="0"/>
              </a:rPr>
              <a:t> na </a:t>
            </a:r>
            <a:r>
              <a:rPr lang="pt" sz="1000" b="0" i="0" dirty="0" err="1">
                <a:solidFill>
                  <a:schemeClr val="accent3">
                    <a:alpha val="50000"/>
                  </a:schemeClr>
                </a:solidFill>
                <a:latin typeface="Verdana" panose="020B0604030504040204" pitchFamily="34" charset="0"/>
              </a:rPr>
              <a:t>hÉireann</a:t>
            </a:r>
            <a:endParaRPr lang="pt" sz="1000" b="0" i="0" dirty="0">
              <a:solidFill>
                <a:schemeClr val="accent3">
                  <a:alpha val="50000"/>
                </a:schemeClr>
              </a:solidFill>
              <a:latin typeface="Verdana" panose="020B0604030504040204" pitchFamily="34" charset="0"/>
            </a:endParaRPr>
          </a:p>
          <a:p>
            <a:r>
              <a:rPr lang="en-GB" sz="1000" b="0" i="0" dirty="0">
                <a:solidFill>
                  <a:schemeClr val="accent3">
                    <a:alpha val="50000"/>
                  </a:schemeClr>
                </a:solidFill>
                <a:latin typeface="Verdana" panose="020B0604030504040204" pitchFamily="34" charset="0"/>
              </a:rPr>
              <a:t>Nursing and Midwifery Board of Ireland</a:t>
            </a:r>
          </a:p>
        </p:txBody>
      </p:sp>
      <p:sp>
        <p:nvSpPr>
          <p:cNvPr id="12" name="Title 1">
            <a:extLst>
              <a:ext uri="{FF2B5EF4-FFF2-40B4-BE49-F238E27FC236}">
                <a16:creationId xmlns:a16="http://schemas.microsoft.com/office/drawing/2014/main" id="{46B2EA4E-95F1-2C4B-BBB9-BD84E09A7FE6}"/>
              </a:ext>
            </a:extLst>
          </p:cNvPr>
          <p:cNvSpPr>
            <a:spLocks noGrp="1"/>
          </p:cNvSpPr>
          <p:nvPr>
            <p:ph type="ctrTitle"/>
          </p:nvPr>
        </p:nvSpPr>
        <p:spPr>
          <a:xfrm>
            <a:off x="5800286" y="1121828"/>
            <a:ext cx="4140726" cy="1978922"/>
          </a:xfrm>
          <a:noFill/>
        </p:spPr>
        <p:txBody>
          <a:bodyPr lIns="288000" tIns="288000" rIns="288000" bIns="288000" anchor="t">
            <a:normAutofit/>
          </a:bodyPr>
          <a:lstStyle>
            <a:lvl1pPr algn="l">
              <a:lnSpc>
                <a:spcPct val="80000"/>
              </a:lnSpc>
              <a:defRPr sz="4000" spc="-100" baseline="0">
                <a:solidFill>
                  <a:schemeClr val="bg1"/>
                </a:solidFill>
              </a:defRPr>
            </a:lvl1pPr>
          </a:lstStyle>
          <a:p>
            <a:r>
              <a:rPr lang="en-US"/>
              <a:t>Click to edit Master title style</a:t>
            </a:r>
            <a:endParaRPr lang="en-GB" dirty="0"/>
          </a:p>
        </p:txBody>
      </p:sp>
      <p:sp>
        <p:nvSpPr>
          <p:cNvPr id="13" name="Subtitle 2">
            <a:extLst>
              <a:ext uri="{FF2B5EF4-FFF2-40B4-BE49-F238E27FC236}">
                <a16:creationId xmlns:a16="http://schemas.microsoft.com/office/drawing/2014/main" id="{8A004FD5-5FB8-7342-B52A-0983D618EFF9}"/>
              </a:ext>
            </a:extLst>
          </p:cNvPr>
          <p:cNvSpPr>
            <a:spLocks noGrp="1"/>
          </p:cNvSpPr>
          <p:nvPr>
            <p:ph type="subTitle" idx="1"/>
          </p:nvPr>
        </p:nvSpPr>
        <p:spPr>
          <a:xfrm>
            <a:off x="6101265" y="3117171"/>
            <a:ext cx="3839747" cy="1280160"/>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691860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C480FF-40D4-4E44-8BC5-3F6AF2B92236}"/>
              </a:ext>
            </a:extLst>
          </p:cNvPr>
          <p:cNvSpPr>
            <a:spLocks noGrp="1"/>
          </p:cNvSpPr>
          <p:nvPr>
            <p:ph type="title"/>
          </p:nvPr>
        </p:nvSpPr>
        <p:spPr>
          <a:xfrm>
            <a:off x="396607" y="330508"/>
            <a:ext cx="11391441" cy="350528"/>
          </a:xfrm>
          <a:prstGeom prst="rect">
            <a:avLst/>
          </a:prstGeom>
        </p:spPr>
        <p:txBody>
          <a:bodyPr vert="horz" lIns="0" tIns="0" rIns="0" bIns="0" rtlCol="0" anchor="t" anchorCtr="0">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AD9707-7913-400B-9306-64902F814ACD}"/>
              </a:ext>
            </a:extLst>
          </p:cNvPr>
          <p:cNvSpPr>
            <a:spLocks noGrp="1"/>
          </p:cNvSpPr>
          <p:nvPr>
            <p:ph type="body" idx="1"/>
          </p:nvPr>
        </p:nvSpPr>
        <p:spPr>
          <a:xfrm>
            <a:off x="396607" y="1167788"/>
            <a:ext cx="11391441" cy="5009176"/>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B103C6A6-FF1F-4776-A2B2-941EBD5AB7AC}"/>
              </a:ext>
            </a:extLst>
          </p:cNvPr>
          <p:cNvSpPr>
            <a:spLocks noGrp="1"/>
          </p:cNvSpPr>
          <p:nvPr>
            <p:ph type="ftr" sz="quarter" idx="3"/>
          </p:nvPr>
        </p:nvSpPr>
        <p:spPr>
          <a:xfrm>
            <a:off x="4392705" y="6356735"/>
            <a:ext cx="6844499" cy="170758"/>
          </a:xfrm>
          <a:prstGeom prst="rect">
            <a:avLst/>
          </a:prstGeom>
        </p:spPr>
        <p:txBody>
          <a:bodyPr vert="horz" lIns="0" tIns="0" rIns="0" bIns="0" rtlCol="0" anchor="t"/>
          <a:lstStyle>
            <a:lvl1pPr algn="l">
              <a:defRPr sz="1200" b="0" i="0">
                <a:solidFill>
                  <a:schemeClr val="tx1">
                    <a:alpha val="50000"/>
                  </a:schemeClr>
                </a:solidFill>
                <a:latin typeface="Verdana" panose="020B0604030504040204" pitchFamily="34" charset="0"/>
              </a:defRPr>
            </a:lvl1pPr>
          </a:lstStyle>
          <a:p>
            <a:endParaRPr lang="en-GB" dirty="0"/>
          </a:p>
        </p:txBody>
      </p:sp>
      <p:sp>
        <p:nvSpPr>
          <p:cNvPr id="6" name="Slide Number Placeholder 5">
            <a:extLst>
              <a:ext uri="{FF2B5EF4-FFF2-40B4-BE49-F238E27FC236}">
                <a16:creationId xmlns:a16="http://schemas.microsoft.com/office/drawing/2014/main" id="{592A968D-41A2-41D2-8C92-496AE706CCCD}"/>
              </a:ext>
            </a:extLst>
          </p:cNvPr>
          <p:cNvSpPr>
            <a:spLocks noGrp="1"/>
          </p:cNvSpPr>
          <p:nvPr>
            <p:ph type="sldNum" sz="quarter" idx="4"/>
          </p:nvPr>
        </p:nvSpPr>
        <p:spPr>
          <a:xfrm>
            <a:off x="11336356" y="6356734"/>
            <a:ext cx="451691" cy="170760"/>
          </a:xfrm>
          <a:prstGeom prst="rect">
            <a:avLst/>
          </a:prstGeom>
        </p:spPr>
        <p:txBody>
          <a:bodyPr vert="horz" lIns="0" tIns="0" rIns="0" bIns="0" rtlCol="0" anchor="t"/>
          <a:lstStyle>
            <a:lvl1pPr algn="r">
              <a:defRPr sz="1200" b="0" i="0">
                <a:solidFill>
                  <a:schemeClr val="tx1">
                    <a:alpha val="50000"/>
                  </a:schemeClr>
                </a:solidFill>
                <a:latin typeface="Verdana" panose="020B0604030504040204" pitchFamily="34" charset="0"/>
              </a:defRPr>
            </a:lvl1pPr>
          </a:lstStyle>
          <a:p>
            <a:fld id="{C9F50CA0-BD74-45B8-A784-4830E7F2E906}" type="slidenum">
              <a:rPr lang="en-GB" smtClean="0"/>
              <a:pPr/>
              <a:t>‹#›</a:t>
            </a:fld>
            <a:endParaRPr lang="en-GB" dirty="0"/>
          </a:p>
        </p:txBody>
      </p:sp>
    </p:spTree>
    <p:extLst>
      <p:ext uri="{BB962C8B-B14F-4D97-AF65-F5344CB8AC3E}">
        <p14:creationId xmlns:p14="http://schemas.microsoft.com/office/powerpoint/2010/main" val="1882993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ftr="0" dt="0"/>
  <p:txStyles>
    <p:titleStyle>
      <a:lvl1pPr algn="l" defTabSz="914400" rtl="0" eaLnBrk="1" latinLnBrk="0" hangingPunct="1">
        <a:lnSpc>
          <a:spcPct val="90000"/>
        </a:lnSpc>
        <a:spcBef>
          <a:spcPct val="0"/>
        </a:spcBef>
        <a:buNone/>
        <a:defRPr sz="2400" b="0" i="0" kern="1200">
          <a:solidFill>
            <a:schemeClr val="accent3"/>
          </a:solidFill>
          <a:latin typeface="Verdana" panose="020B0604030504040204" pitchFamily="34" charset="0"/>
          <a:ea typeface="+mj-ea"/>
          <a:cs typeface="+mj-cs"/>
        </a:defRPr>
      </a:lvl1pPr>
    </p:titleStyle>
    <p:body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D94A688-724E-461F-A640-864E85FC0F16}"/>
              </a:ext>
            </a:extLst>
          </p:cNvPr>
          <p:cNvSpPr>
            <a:spLocks noGrp="1"/>
          </p:cNvSpPr>
          <p:nvPr>
            <p:ph type="ctrTitle"/>
          </p:nvPr>
        </p:nvSpPr>
        <p:spPr>
          <a:xfrm>
            <a:off x="5955325" y="661760"/>
            <a:ext cx="4253800" cy="2767240"/>
          </a:xfrm>
        </p:spPr>
        <p:txBody>
          <a:bodyPr>
            <a:noAutofit/>
          </a:bodyPr>
          <a:lstStyle/>
          <a:p>
            <a:pPr>
              <a:lnSpc>
                <a:spcPct val="114000"/>
              </a:lnSpc>
            </a:pPr>
            <a:r>
              <a:rPr lang="en-IE" sz="2000" b="1" dirty="0">
                <a:effectLst/>
                <a:ea typeface="Verdana" panose="020B0604030504040204" pitchFamily="34" charset="0"/>
                <a:cs typeface="Calibri" panose="020F0502020204030204" pitchFamily="34" charset="0"/>
              </a:rPr>
              <a:t>NMBI p</a:t>
            </a:r>
            <a:r>
              <a:rPr lang="en-IE" sz="2000" b="1" dirty="0">
                <a:ea typeface="Verdana" panose="020B0604030504040204" pitchFamily="34" charset="0"/>
                <a:cs typeface="Calibri" panose="020F0502020204030204" pitchFamily="34" charset="0"/>
              </a:rPr>
              <a:t>resentation</a:t>
            </a:r>
            <a:br>
              <a:rPr lang="en-IE" sz="2000" b="1" dirty="0">
                <a:ea typeface="Verdana" panose="020B0604030504040204" pitchFamily="34" charset="0"/>
                <a:cs typeface="Calibri" panose="020F0502020204030204" pitchFamily="34" charset="0"/>
              </a:rPr>
            </a:br>
            <a:br>
              <a:rPr lang="en-IE" sz="2000" b="1" dirty="0">
                <a:ea typeface="Verdana" panose="020B0604030504040204" pitchFamily="34" charset="0"/>
                <a:cs typeface="Calibri" panose="020F0502020204030204" pitchFamily="34" charset="0"/>
              </a:rPr>
            </a:br>
            <a:r>
              <a:rPr lang="en-US" sz="2000" b="1" dirty="0">
                <a:effectLst/>
                <a:ea typeface="Verdana" panose="020B0604030504040204" pitchFamily="34" charset="0"/>
                <a:cs typeface="Calibri" panose="020F0502020204030204" pitchFamily="34" charset="0"/>
              </a:rPr>
              <a:t>Inclusive Nursing &amp; Midwifery Curriculum as a Pathway to Inclusive Patient Care</a:t>
            </a:r>
            <a:br>
              <a:rPr lang="en-IE" sz="2000" b="1" dirty="0">
                <a:effectLst/>
                <a:ea typeface="Verdana" panose="020B0604030504040204" pitchFamily="34" charset="0"/>
                <a:cs typeface="Calibri" panose="020F0502020204030204" pitchFamily="34" charset="0"/>
              </a:rPr>
            </a:br>
            <a:br>
              <a:rPr lang="en-IE" sz="1800" b="1" dirty="0">
                <a:effectLst/>
                <a:ea typeface="Verdana" panose="020B0604030504040204" pitchFamily="34" charset="0"/>
                <a:cs typeface="Calibri" panose="020F0502020204030204" pitchFamily="34" charset="0"/>
              </a:rPr>
            </a:br>
            <a:endParaRPr lang="en-GB" sz="1800" dirty="0">
              <a:ea typeface="Verdana" panose="020B0604030504040204" pitchFamily="34" charset="0"/>
            </a:endParaRPr>
          </a:p>
        </p:txBody>
      </p:sp>
      <p:sp>
        <p:nvSpPr>
          <p:cNvPr id="7" name="Subtitle 4">
            <a:extLst>
              <a:ext uri="{FF2B5EF4-FFF2-40B4-BE49-F238E27FC236}">
                <a16:creationId xmlns:a16="http://schemas.microsoft.com/office/drawing/2014/main" id="{5C206CB6-38C9-4C5C-9C60-7A628EFAFF5E}"/>
              </a:ext>
            </a:extLst>
          </p:cNvPr>
          <p:cNvSpPr>
            <a:spLocks noGrp="1"/>
          </p:cNvSpPr>
          <p:nvPr>
            <p:ph type="subTitle" idx="1"/>
          </p:nvPr>
        </p:nvSpPr>
        <p:spPr>
          <a:xfrm>
            <a:off x="6096000" y="3464805"/>
            <a:ext cx="3839747" cy="1280160"/>
          </a:xfrm>
          <a:prstGeom prst="rect">
            <a:avLst/>
          </a:prstGeom>
        </p:spPr>
        <p:txBody>
          <a:bodyPr vert="horz" lIns="0" tIns="0" rIns="0" bIns="0" rtlCol="0">
            <a:noAutofit/>
          </a:bodyPr>
          <a:lstStyle>
            <a:lvl1pPr marL="0" indent="0" algn="l" defTabSz="914400" rtl="0" eaLnBrk="1" latinLnBrk="0" hangingPunct="1">
              <a:lnSpc>
                <a:spcPct val="90000"/>
              </a:lnSpc>
              <a:spcBef>
                <a:spcPts val="0"/>
              </a:spcBef>
              <a:spcAft>
                <a:spcPts val="1000"/>
              </a:spcAft>
              <a:buFont typeface="Arial" panose="020B0604020202020204" pitchFamily="34" charset="0"/>
              <a:buNone/>
              <a:defRPr sz="1600" b="0" i="0" kern="1200">
                <a:solidFill>
                  <a:schemeClr val="bg1"/>
                </a:solidFill>
                <a:latin typeface="Verdana" panose="020B0604030504040204" pitchFamily="34" charset="0"/>
                <a:ea typeface="+mn-ea"/>
                <a:cs typeface="+mn-cs"/>
              </a:defRPr>
            </a:lvl1pPr>
            <a:lvl2pPr marL="457200" indent="0" algn="ctr" defTabSz="914400" rtl="0" eaLnBrk="1" latinLnBrk="0" hangingPunct="1">
              <a:lnSpc>
                <a:spcPct val="90000"/>
              </a:lnSpc>
              <a:spcBef>
                <a:spcPts val="0"/>
              </a:spcBef>
              <a:spcAft>
                <a:spcPts val="900"/>
              </a:spcAft>
              <a:buFont typeface="Arial" panose="020B0604020202020204" pitchFamily="34" charset="0"/>
              <a:buNone/>
              <a:defRPr sz="2000" b="0" i="0" kern="1200">
                <a:solidFill>
                  <a:schemeClr val="tx1"/>
                </a:solidFill>
                <a:latin typeface="Verdana" panose="020B0604030504040204" pitchFamily="34" charset="0"/>
                <a:ea typeface="+mn-ea"/>
                <a:cs typeface="+mn-cs"/>
              </a:defRPr>
            </a:lvl2pPr>
            <a:lvl3pPr marL="914400" indent="0" algn="ctr" defTabSz="914400" rtl="0" eaLnBrk="1" latinLnBrk="0" hangingPunct="1">
              <a:lnSpc>
                <a:spcPct val="90000"/>
              </a:lnSpc>
              <a:spcBef>
                <a:spcPts val="0"/>
              </a:spcBef>
              <a:spcAft>
                <a:spcPts val="800"/>
              </a:spcAft>
              <a:buFont typeface="Arial" panose="020B0604020202020204" pitchFamily="34" charset="0"/>
              <a:buNone/>
              <a:defRPr sz="1800" b="0" i="0" kern="1200">
                <a:solidFill>
                  <a:schemeClr val="tx1"/>
                </a:solidFill>
                <a:latin typeface="Verdana" panose="020B0604030504040204" pitchFamily="34" charset="0"/>
                <a:ea typeface="+mn-ea"/>
                <a:cs typeface="+mn-cs"/>
              </a:defRPr>
            </a:lvl3pPr>
            <a:lvl4pPr marL="1371600" indent="0" algn="ctr" defTabSz="914400" rtl="0" eaLnBrk="1" latinLnBrk="0" hangingPunct="1">
              <a:lnSpc>
                <a:spcPct val="90000"/>
              </a:lnSpc>
              <a:spcBef>
                <a:spcPts val="0"/>
              </a:spcBef>
              <a:spcAft>
                <a:spcPts val="800"/>
              </a:spcAft>
              <a:buFont typeface="Arial" panose="020B0604020202020204" pitchFamily="34" charset="0"/>
              <a:buNone/>
              <a:defRPr sz="1600" b="0" i="0" kern="1200">
                <a:solidFill>
                  <a:schemeClr val="tx1"/>
                </a:solidFill>
                <a:latin typeface="Verdana" panose="020B0604030504040204" pitchFamily="34" charset="0"/>
                <a:ea typeface="+mn-ea"/>
                <a:cs typeface="+mn-cs"/>
              </a:defRPr>
            </a:lvl4pPr>
            <a:lvl5pPr marL="1828800" indent="0" algn="ctr" defTabSz="914400" rtl="0" eaLnBrk="1" latinLnBrk="0" hangingPunct="1">
              <a:lnSpc>
                <a:spcPct val="90000"/>
              </a:lnSpc>
              <a:spcBef>
                <a:spcPts val="0"/>
              </a:spcBef>
              <a:spcAft>
                <a:spcPts val="800"/>
              </a:spcAft>
              <a:buFont typeface="Arial" panose="020B0604020202020204" pitchFamily="34" charset="0"/>
              <a:buNone/>
              <a:defRPr sz="1600" b="0" i="0" kern="1200">
                <a:solidFill>
                  <a:schemeClr val="tx1"/>
                </a:solidFill>
                <a:latin typeface="Verdana" panose="020B060403050404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t>Sheila McClelland (she/her)</a:t>
            </a:r>
          </a:p>
        </p:txBody>
      </p:sp>
    </p:spTree>
    <p:extLst>
      <p:ext uri="{BB962C8B-B14F-4D97-AF65-F5344CB8AC3E}">
        <p14:creationId xmlns:p14="http://schemas.microsoft.com/office/powerpoint/2010/main" val="3985011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a:xfrm>
            <a:off x="5800285" y="1121828"/>
            <a:ext cx="4347761" cy="2508878"/>
          </a:xfrm>
        </p:spPr>
        <p:txBody>
          <a:bodyPr>
            <a:normAutofit/>
          </a:bodyPr>
          <a:lstStyle/>
          <a:p>
            <a:pPr>
              <a:lnSpc>
                <a:spcPct val="100000"/>
              </a:lnSpc>
            </a:pPr>
            <a:r>
              <a:rPr lang="en-US" sz="3200" dirty="0"/>
              <a:t>Creating inclusive care</a:t>
            </a:r>
            <a:br>
              <a:rPr lang="en-US" sz="3200" dirty="0"/>
            </a:br>
            <a:endParaRPr lang="en-US" sz="3200" dirty="0"/>
          </a:p>
        </p:txBody>
      </p:sp>
    </p:spTree>
    <p:extLst>
      <p:ext uri="{BB962C8B-B14F-4D97-AF65-F5344CB8AC3E}">
        <p14:creationId xmlns:p14="http://schemas.microsoft.com/office/powerpoint/2010/main" val="698912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Inclusive care - National LGTBI+ Inclusion Strategy 2019 - 2021</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11</a:t>
            </a:fld>
            <a:endParaRPr lang="en-GB" dirty="0"/>
          </a:p>
        </p:txBody>
      </p:sp>
      <p:sp>
        <p:nvSpPr>
          <p:cNvPr id="8" name="TextBox 7">
            <a:extLst>
              <a:ext uri="{FF2B5EF4-FFF2-40B4-BE49-F238E27FC236}">
                <a16:creationId xmlns:a16="http://schemas.microsoft.com/office/drawing/2014/main" id="{4E344ADC-439C-41F8-9A84-02F92DCE5A75}"/>
              </a:ext>
            </a:extLst>
          </p:cNvPr>
          <p:cNvSpPr txBox="1"/>
          <p:nvPr/>
        </p:nvSpPr>
        <p:spPr>
          <a:xfrm>
            <a:off x="400279" y="1649694"/>
            <a:ext cx="8545419" cy="3785652"/>
          </a:xfrm>
          <a:prstGeom prst="rect">
            <a:avLst/>
          </a:prstGeom>
          <a:noFill/>
        </p:spPr>
        <p:txBody>
          <a:bodyPr wrap="square">
            <a:spAutoFit/>
          </a:bodyPr>
          <a:lstStyle/>
          <a:p>
            <a:pPr fontAlgn="base"/>
            <a:r>
              <a:rPr lang="en-US" sz="2000" dirty="0">
                <a:latin typeface="Verdana" panose="020B0604030504040204" pitchFamily="34" charset="0"/>
                <a:ea typeface="Verdana" panose="020B0604030504040204" pitchFamily="34" charset="0"/>
                <a:cs typeface="Times New Roman" panose="02020603050405020304" pitchFamily="18" charset="0"/>
              </a:rPr>
              <a:t>“Ensuring LGBTI+ people can fully and equally avail of mainstream health services”</a:t>
            </a:r>
          </a:p>
          <a:p>
            <a:pPr fontAlgn="base"/>
            <a:endParaRPr lang="en-US" sz="20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0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000" dirty="0">
                <a:latin typeface="Verdana" panose="020B0604030504040204" pitchFamily="34" charset="0"/>
                <a:ea typeface="Verdana" panose="020B0604030504040204" pitchFamily="34" charset="0"/>
                <a:cs typeface="Times New Roman" panose="02020603050405020304" pitchFamily="18" charset="0"/>
              </a:rPr>
              <a:t>“Eliminate barriers that may currently prevent LGBTI+ people from accessing health and social services due to a lack of understanding of their specific needs and a lack of targeted </a:t>
            </a:r>
          </a:p>
          <a:p>
            <a:pPr fontAlgn="base"/>
            <a:r>
              <a:rPr lang="en-US" sz="2000" dirty="0">
                <a:latin typeface="Verdana" panose="020B0604030504040204" pitchFamily="34" charset="0"/>
                <a:ea typeface="Verdana" panose="020B0604030504040204" pitchFamily="34" charset="0"/>
                <a:cs typeface="Times New Roman" panose="02020603050405020304" pitchFamily="18" charset="0"/>
              </a:rPr>
              <a:t>service promotion” </a:t>
            </a:r>
          </a:p>
          <a:p>
            <a:pPr fontAlgn="base"/>
            <a:endParaRPr lang="en-US" sz="20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0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000" dirty="0">
                <a:latin typeface="Verdana" panose="020B0604030504040204" pitchFamily="34" charset="0"/>
                <a:ea typeface="Verdana" panose="020B0604030504040204" pitchFamily="34" charset="0"/>
                <a:cs typeface="Times New Roman" panose="02020603050405020304" pitchFamily="18" charset="0"/>
              </a:rPr>
              <a:t>“Aim to reduce barriers to access to health services and to improve health outcomes for the LGBTI+ community”</a:t>
            </a:r>
          </a:p>
        </p:txBody>
      </p:sp>
      <p:pic>
        <p:nvPicPr>
          <p:cNvPr id="1026" name="Picture 2" descr="See the source image">
            <a:extLst>
              <a:ext uri="{FF2B5EF4-FFF2-40B4-BE49-F238E27FC236}">
                <a16:creationId xmlns:a16="http://schemas.microsoft.com/office/drawing/2014/main" id="{C16F838C-6E94-40AD-9E25-AAC02EF190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6375" y="1571629"/>
            <a:ext cx="1952625" cy="2724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97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Inclusive care - National LGTBI+ Inclusion Strategy 2019 - 2021</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12</a:t>
            </a:fld>
            <a:endParaRPr lang="en-GB" dirty="0"/>
          </a:p>
        </p:txBody>
      </p:sp>
      <p:sp>
        <p:nvSpPr>
          <p:cNvPr id="8" name="TextBox 7">
            <a:extLst>
              <a:ext uri="{FF2B5EF4-FFF2-40B4-BE49-F238E27FC236}">
                <a16:creationId xmlns:a16="http://schemas.microsoft.com/office/drawing/2014/main" id="{4E344ADC-439C-41F8-9A84-02F92DCE5A75}"/>
              </a:ext>
            </a:extLst>
          </p:cNvPr>
          <p:cNvSpPr txBox="1"/>
          <p:nvPr/>
        </p:nvSpPr>
        <p:spPr>
          <a:xfrm>
            <a:off x="2688117" y="1533518"/>
            <a:ext cx="8648240" cy="2308324"/>
          </a:xfrm>
          <a:prstGeom prst="rect">
            <a:avLst/>
          </a:prstGeom>
          <a:noFill/>
        </p:spPr>
        <p:txBody>
          <a:bodyPr wrap="square">
            <a:spAutoFit/>
          </a:bodyPr>
          <a:lstStyle/>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The strategy outlines the need for healthcare providers and practitioners to be:</a:t>
            </a: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	“trained to understand the identities and needs 	of their LGBTI+ patients and to avoid making 	heteronormative assumptions”.</a:t>
            </a:r>
          </a:p>
        </p:txBody>
      </p:sp>
      <p:pic>
        <p:nvPicPr>
          <p:cNvPr id="6" name="Picture 5">
            <a:extLst>
              <a:ext uri="{FF2B5EF4-FFF2-40B4-BE49-F238E27FC236}">
                <a16:creationId xmlns:a16="http://schemas.microsoft.com/office/drawing/2014/main" id="{5793B7E6-11DF-403B-952F-4419124CC6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388" y="805706"/>
            <a:ext cx="2121427" cy="5394793"/>
          </a:xfrm>
          <a:prstGeom prst="rect">
            <a:avLst/>
          </a:prstGeom>
        </p:spPr>
      </p:pic>
    </p:spTree>
    <p:extLst>
      <p:ext uri="{BB962C8B-B14F-4D97-AF65-F5344CB8AC3E}">
        <p14:creationId xmlns:p14="http://schemas.microsoft.com/office/powerpoint/2010/main" val="3625875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Inclusive care - LGBTI+ National Youth Strategy 2018-2020</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13</a:t>
            </a:fld>
            <a:endParaRPr lang="en-GB" dirty="0"/>
          </a:p>
        </p:txBody>
      </p:sp>
      <p:sp>
        <p:nvSpPr>
          <p:cNvPr id="8" name="TextBox 7">
            <a:extLst>
              <a:ext uri="{FF2B5EF4-FFF2-40B4-BE49-F238E27FC236}">
                <a16:creationId xmlns:a16="http://schemas.microsoft.com/office/drawing/2014/main" id="{4E344ADC-439C-41F8-9A84-02F92DCE5A75}"/>
              </a:ext>
            </a:extLst>
          </p:cNvPr>
          <p:cNvSpPr txBox="1"/>
          <p:nvPr/>
        </p:nvSpPr>
        <p:spPr>
          <a:xfrm>
            <a:off x="506775" y="1071698"/>
            <a:ext cx="11281272" cy="4893647"/>
          </a:xfrm>
          <a:prstGeom prst="rect">
            <a:avLst/>
          </a:prstGeom>
          <a:noFill/>
        </p:spPr>
        <p:txBody>
          <a:bodyPr wrap="square">
            <a:spAutoFit/>
          </a:bodyPr>
          <a:lstStyle/>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During the consultation process, young people highlighted challenges relating to health and wellbeing of LGBTI+ young people. </a:t>
            </a: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			“a frustration regarding the sometimes-limited                     			knowledge and understanding of LGBTI+ issues by 				healthcare 	personnel, and a limited availability of 				relevant LGBTI+ health information.” </a:t>
            </a: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The strategy outlines the need to ensure “that all healthcare staff receive LGBTI+ awareness training”</a:t>
            </a:r>
          </a:p>
        </p:txBody>
      </p:sp>
      <p:pic>
        <p:nvPicPr>
          <p:cNvPr id="2050" name="Picture 2" descr="See the source image">
            <a:extLst>
              <a:ext uri="{FF2B5EF4-FFF2-40B4-BE49-F238E27FC236}">
                <a16:creationId xmlns:a16="http://schemas.microsoft.com/office/drawing/2014/main" id="{554AFD90-E65B-45CB-8874-5B1F3B8DCC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517" y="2106315"/>
            <a:ext cx="1794447" cy="2524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097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a:xfrm>
            <a:off x="5800285" y="1121828"/>
            <a:ext cx="4347761" cy="2508878"/>
          </a:xfrm>
        </p:spPr>
        <p:txBody>
          <a:bodyPr>
            <a:normAutofit fontScale="90000"/>
          </a:bodyPr>
          <a:lstStyle/>
          <a:p>
            <a:pPr>
              <a:lnSpc>
                <a:spcPct val="100000"/>
              </a:lnSpc>
            </a:pPr>
            <a:r>
              <a:rPr lang="en-US" sz="3200" dirty="0"/>
              <a:t>Creating inclusive education - current guidance: ‘The Code’</a:t>
            </a:r>
            <a:br>
              <a:rPr lang="en-US" sz="3200" dirty="0"/>
            </a:br>
            <a:endParaRPr lang="en-US" sz="3200" dirty="0"/>
          </a:p>
        </p:txBody>
      </p:sp>
    </p:spTree>
    <p:extLst>
      <p:ext uri="{BB962C8B-B14F-4D97-AF65-F5344CB8AC3E}">
        <p14:creationId xmlns:p14="http://schemas.microsoft.com/office/powerpoint/2010/main" val="955401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‘The Code’ - Code of Professional Conduct and Ethics for Registered Nurses and Registered Midwives </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579911" y="1824077"/>
            <a:ext cx="8200532" cy="3477875"/>
          </a:xfrm>
          <a:prstGeom prst="rect">
            <a:avLst/>
          </a:prstGeom>
          <a:noFill/>
        </p:spPr>
        <p:txBody>
          <a:bodyPr wrap="square">
            <a:spAutoFit/>
          </a:bodyPr>
          <a:lstStyle/>
          <a:p>
            <a:pPr fontAlgn="base"/>
            <a:r>
              <a:rPr lang="en-US" sz="2200" dirty="0">
                <a:latin typeface="Verdana" panose="020B0604030504040204" pitchFamily="34" charset="0"/>
                <a:ea typeface="Verdana" panose="020B0604030504040204" pitchFamily="34" charset="0"/>
                <a:cs typeface="Times New Roman" panose="02020603050405020304" pitchFamily="18" charset="0"/>
              </a:rPr>
              <a:t>The purpose of ‘The Code’ is to:</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marL="342900" indent="-342900" fontAlgn="base">
              <a:buFont typeface="Arial" panose="020B0604020202020204" pitchFamily="34" charset="0"/>
              <a:buChar char="•"/>
            </a:pPr>
            <a:r>
              <a:rPr lang="en-US" sz="2200" dirty="0">
                <a:latin typeface="Verdana" panose="020B0604030504040204" pitchFamily="34" charset="0"/>
                <a:ea typeface="Verdana" panose="020B0604030504040204" pitchFamily="34" charset="0"/>
                <a:cs typeface="Times New Roman" panose="02020603050405020304" pitchFamily="18" charset="0"/>
              </a:rPr>
              <a:t>guide nurses and midwives in their day-to-day practice </a:t>
            </a:r>
          </a:p>
          <a:p>
            <a:pPr marL="342900" indent="-342900" fontAlgn="base">
              <a:buFont typeface="Arial" panose="020B0604020202020204" pitchFamily="34" charset="0"/>
              <a:buChar char="•"/>
            </a:pPr>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latin typeface="Verdana" panose="020B0604030504040204" pitchFamily="34" charset="0"/>
                <a:ea typeface="Verdana" panose="020B0604030504040204" pitchFamily="34" charset="0"/>
                <a:cs typeface="Times New Roman" panose="02020603050405020304" pitchFamily="18" charset="0"/>
              </a:rPr>
              <a:t>and</a:t>
            </a:r>
          </a:p>
          <a:p>
            <a:pPr marL="342900" indent="-342900" fontAlgn="base">
              <a:buFont typeface="Arial" panose="020B0604020202020204" pitchFamily="34" charset="0"/>
              <a:buChar char="•"/>
            </a:pPr>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marL="342900" indent="-342900" fontAlgn="base">
              <a:buFont typeface="Arial" panose="020B0604020202020204" pitchFamily="34" charset="0"/>
              <a:buChar char="•"/>
            </a:pPr>
            <a:r>
              <a:rPr lang="en-US" sz="2200" dirty="0">
                <a:latin typeface="Verdana" panose="020B0604030504040204" pitchFamily="34" charset="0"/>
                <a:ea typeface="Verdana" panose="020B0604030504040204" pitchFamily="34" charset="0"/>
                <a:cs typeface="Times New Roman" panose="02020603050405020304" pitchFamily="18" charset="0"/>
              </a:rPr>
              <a:t>help them understand their professional responsibilities in caring for patients in a safe, ethical and effective way. </a:t>
            </a:r>
            <a:endParaRPr lang="en-GB" sz="22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15</a:t>
            </a:fld>
            <a:endParaRPr lang="en-GB" dirty="0"/>
          </a:p>
        </p:txBody>
      </p:sp>
      <p:pic>
        <p:nvPicPr>
          <p:cNvPr id="7" name="Picture 6" descr="Diagram&#10;&#10;Description automatically generated">
            <a:extLst>
              <a:ext uri="{FF2B5EF4-FFF2-40B4-BE49-F238E27FC236}">
                <a16:creationId xmlns:a16="http://schemas.microsoft.com/office/drawing/2014/main" id="{BC00D083-EDD5-41D9-9D90-AEB68D8BE7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1573" y="1013552"/>
            <a:ext cx="2424783" cy="3429001"/>
          </a:xfrm>
          <a:prstGeom prst="rect">
            <a:avLst/>
          </a:prstGeom>
        </p:spPr>
      </p:pic>
    </p:spTree>
    <p:extLst>
      <p:ext uri="{BB962C8B-B14F-4D97-AF65-F5344CB8AC3E}">
        <p14:creationId xmlns:p14="http://schemas.microsoft.com/office/powerpoint/2010/main" val="3873814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GB" b="1" dirty="0"/>
              <a:t>‘The Code’</a:t>
            </a:r>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364805" y="1311257"/>
            <a:ext cx="7235585" cy="4235485"/>
          </a:xfrm>
        </p:spPr>
        <p:txBody>
          <a:bodyPr/>
          <a:lstStyle/>
          <a:p>
            <a:pPr indent="0" fontAlgn="base">
              <a:lnSpc>
                <a:spcPct val="150000"/>
              </a:lnSpc>
              <a:spcAft>
                <a:spcPts val="1200"/>
              </a:spcAft>
              <a:buNone/>
            </a:pPr>
            <a:r>
              <a:rPr lang="en-US" dirty="0">
                <a:ea typeface="Verdana" panose="020B0604030504040204" pitchFamily="34" charset="0"/>
                <a:cs typeface="Calibri" panose="020F0502020204030204" pitchFamily="34" charset="0"/>
              </a:rPr>
              <a:t>All registered nurses and midwives in all areas of practice should adhere to the Code’s principles, values and standards of conduct. </a:t>
            </a:r>
          </a:p>
          <a:p>
            <a:pPr indent="0" fontAlgn="base">
              <a:lnSpc>
                <a:spcPct val="150000"/>
              </a:lnSpc>
              <a:spcAft>
                <a:spcPts val="1200"/>
              </a:spcAft>
              <a:buNone/>
            </a:pPr>
            <a:endParaRPr lang="en-US" dirty="0">
              <a:ea typeface="Verdana" panose="020B0604030504040204" pitchFamily="34" charset="0"/>
              <a:cs typeface="Calibri" panose="020F0502020204030204" pitchFamily="34" charset="0"/>
            </a:endParaRPr>
          </a:p>
          <a:p>
            <a:pPr indent="0" fontAlgn="base">
              <a:lnSpc>
                <a:spcPct val="150000"/>
              </a:lnSpc>
              <a:spcAft>
                <a:spcPts val="1200"/>
              </a:spcAft>
              <a:buNone/>
            </a:pPr>
            <a:r>
              <a:rPr lang="en-US" dirty="0">
                <a:ea typeface="Verdana" panose="020B0604030504040204" pitchFamily="34" charset="0"/>
                <a:cs typeface="Calibri" panose="020F0502020204030204" pitchFamily="34" charset="0"/>
              </a:rPr>
              <a:t>The Code contains many principles consistent with the need for nurses and midwives to acknowledge and address the pertinent and unique healthcare needs of LGBTQ+ people.</a:t>
            </a:r>
          </a:p>
          <a:p>
            <a:pPr marL="342900" indent="-342900" fontAlgn="base">
              <a:lnSpc>
                <a:spcPct val="150000"/>
              </a:lnSpc>
              <a:spcAft>
                <a:spcPts val="1200"/>
              </a:spcAft>
              <a:buFont typeface="+mj-lt"/>
              <a:buAutoNum type="arabicPeriod"/>
            </a:pPr>
            <a:endParaRPr lang="en-US" sz="1800" dirty="0">
              <a:effectLst/>
              <a:ea typeface="Verdana" panose="020B0604030504040204" pitchFamily="34" charset="0"/>
              <a:cs typeface="Calibri" panose="020F0502020204030204" pitchFamily="34" charset="0"/>
            </a:endParaRPr>
          </a:p>
          <a:p>
            <a:pPr lvl="0" indent="0" fontAlgn="base">
              <a:lnSpc>
                <a:spcPct val="150000"/>
              </a:lnSpc>
              <a:spcAft>
                <a:spcPts val="1200"/>
              </a:spcAft>
              <a:buNone/>
            </a:pPr>
            <a:endParaRPr lang="en-IE" sz="1800" dirty="0">
              <a:effectLst/>
              <a:ea typeface="Verdana" panose="020B0604030504040204" pitchFamily="34" charset="0"/>
              <a:cs typeface="Calibri" panose="020F0502020204030204" pitchFamily="34" charset="0"/>
            </a:endParaRPr>
          </a:p>
        </p:txBody>
      </p:sp>
      <p:pic>
        <p:nvPicPr>
          <p:cNvPr id="5" name="Picture 4" descr="Diagram&#10;&#10;Description automatically generated">
            <a:extLst>
              <a:ext uri="{FF2B5EF4-FFF2-40B4-BE49-F238E27FC236}">
                <a16:creationId xmlns:a16="http://schemas.microsoft.com/office/drawing/2014/main" id="{ADC7B36A-2BD4-4ABD-8ADE-529CB36460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8588" y="417979"/>
            <a:ext cx="4510083" cy="3304032"/>
          </a:xfrm>
          <a:prstGeom prst="rect">
            <a:avLst/>
          </a:prstGeom>
        </p:spPr>
      </p:pic>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D889809F-C757-4919-ABE2-242540F9AEA5}"/>
              </a:ext>
            </a:extLst>
          </p:cNvPr>
          <p:cNvSpPr>
            <a:spLocks noGrp="1"/>
          </p:cNvSpPr>
          <p:nvPr>
            <p:ph type="sldNum" sz="quarter" idx="12"/>
          </p:nvPr>
        </p:nvSpPr>
        <p:spPr/>
        <p:txBody>
          <a:bodyPr/>
          <a:lstStyle/>
          <a:p>
            <a:fld id="{C9F50CA0-BD74-45B8-A784-4830E7F2E906}" type="slidenum">
              <a:rPr lang="en-GB" smtClean="0"/>
              <a:t>16</a:t>
            </a:fld>
            <a:endParaRPr lang="en-GB" dirty="0"/>
          </a:p>
        </p:txBody>
      </p:sp>
    </p:spTree>
    <p:extLst>
      <p:ext uri="{BB962C8B-B14F-4D97-AF65-F5344CB8AC3E}">
        <p14:creationId xmlns:p14="http://schemas.microsoft.com/office/powerpoint/2010/main" val="3315783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US" b="1" dirty="0"/>
              <a:t>‘The Code’: Principle 1 – Respect for the dignity of the person. </a:t>
            </a:r>
            <a:br>
              <a:rPr lang="en-US" b="1" dirty="0"/>
            </a:b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403953" y="1145872"/>
            <a:ext cx="11196808" cy="5551027"/>
          </a:xfrm>
        </p:spPr>
        <p:txBody>
          <a:bodyPr/>
          <a:lstStyle/>
          <a:p>
            <a:pPr lvl="0" indent="0" fontAlgn="base">
              <a:lnSpc>
                <a:spcPct val="150000"/>
              </a:lnSpc>
              <a:spcAft>
                <a:spcPts val="1200"/>
              </a:spcAft>
              <a:buNone/>
            </a:pPr>
            <a:r>
              <a:rPr lang="en-US" dirty="0">
                <a:ea typeface="Verdana" panose="020B0604030504040204" pitchFamily="34" charset="0"/>
                <a:cs typeface="Calibri" panose="020F0502020204030204" pitchFamily="34" charset="0"/>
              </a:rPr>
              <a:t>Drawn </a:t>
            </a:r>
            <a:r>
              <a:rPr lang="en-US" dirty="0">
                <a:effectLst/>
                <a:ea typeface="Verdana" panose="020B0604030504040204" pitchFamily="34" charset="0"/>
                <a:cs typeface="Calibri" panose="020F0502020204030204" pitchFamily="34" charset="0"/>
              </a:rPr>
              <a:t>from the Universal Declaration of Human Rights (United Nations, 1948) which </a:t>
            </a:r>
            <a:r>
              <a:rPr lang="en-US" dirty="0" err="1">
                <a:effectLst/>
                <a:ea typeface="Verdana" panose="020B0604030504040204" pitchFamily="34" charset="0"/>
                <a:cs typeface="Calibri" panose="020F0502020204030204" pitchFamily="34" charset="0"/>
              </a:rPr>
              <a:t>recognises</a:t>
            </a:r>
            <a:r>
              <a:rPr lang="en-US" dirty="0">
                <a:effectLst/>
                <a:ea typeface="Verdana" panose="020B0604030504040204" pitchFamily="34" charset="0"/>
                <a:cs typeface="Calibri" panose="020F0502020204030204" pitchFamily="34" charset="0"/>
              </a:rPr>
              <a:t> the inherent dignity and equality of human beings.</a:t>
            </a:r>
          </a:p>
          <a:p>
            <a:pPr lvl="0" indent="0" fontAlgn="base">
              <a:lnSpc>
                <a:spcPct val="150000"/>
              </a:lnSpc>
              <a:spcAft>
                <a:spcPts val="1200"/>
              </a:spcAft>
              <a:buNone/>
            </a:pPr>
            <a:endParaRPr lang="en-US" dirty="0">
              <a:effectLst/>
              <a:ea typeface="Verdana" panose="020B0604030504040204" pitchFamily="34" charset="0"/>
              <a:cs typeface="Calibri" panose="020F0502020204030204" pitchFamily="34" charset="0"/>
            </a:endParaRPr>
          </a:p>
          <a:p>
            <a:pPr marL="285750" indent="-285750" fontAlgn="base">
              <a:lnSpc>
                <a:spcPct val="150000"/>
              </a:lnSpc>
              <a:spcAft>
                <a:spcPts val="1200"/>
              </a:spcAft>
            </a:pPr>
            <a:r>
              <a:rPr lang="en-US" b="1" dirty="0">
                <a:effectLst/>
                <a:ea typeface="Verdana" panose="020B0604030504040204" pitchFamily="34" charset="0"/>
                <a:cs typeface="Calibri" panose="020F0502020204030204" pitchFamily="34" charset="0"/>
              </a:rPr>
              <a:t>Value 1</a:t>
            </a:r>
            <a:r>
              <a:rPr lang="en-US" dirty="0">
                <a:effectLst/>
                <a:ea typeface="Verdana" panose="020B0604030504040204" pitchFamily="34" charset="0"/>
                <a:cs typeface="Calibri" panose="020F0502020204030204" pitchFamily="34" charset="0"/>
              </a:rPr>
              <a:t> </a:t>
            </a:r>
            <a:r>
              <a:rPr lang="en-US" dirty="0">
                <a:ea typeface="Verdana" panose="020B0604030504040204" pitchFamily="34" charset="0"/>
                <a:cs typeface="Calibri" panose="020F0502020204030204" pitchFamily="34" charset="0"/>
              </a:rPr>
              <a:t>- </a:t>
            </a:r>
            <a:r>
              <a:rPr lang="en-US" dirty="0">
                <a:effectLst/>
                <a:ea typeface="Verdana" panose="020B0604030504040204" pitchFamily="34" charset="0"/>
                <a:cs typeface="Calibri" panose="020F0502020204030204" pitchFamily="34" charset="0"/>
              </a:rPr>
              <a:t>that nurses and midwives respect each                                                            person as a unique individual. </a:t>
            </a:r>
          </a:p>
          <a:p>
            <a:pPr indent="0" fontAlgn="base">
              <a:lnSpc>
                <a:spcPct val="150000"/>
              </a:lnSpc>
              <a:spcAft>
                <a:spcPts val="1200"/>
              </a:spcAft>
              <a:buNone/>
            </a:pPr>
            <a:endParaRPr lang="en-US" dirty="0">
              <a:effectLst/>
              <a:ea typeface="Verdana" panose="020B0604030504040204" pitchFamily="34" charset="0"/>
              <a:cs typeface="Calibri" panose="020F0502020204030204" pitchFamily="34" charset="0"/>
            </a:endParaRPr>
          </a:p>
          <a:p>
            <a:pPr marL="285750" indent="-285750" fontAlgn="base">
              <a:lnSpc>
                <a:spcPct val="150000"/>
              </a:lnSpc>
              <a:spcAft>
                <a:spcPts val="1200"/>
              </a:spcAft>
            </a:pPr>
            <a:r>
              <a:rPr lang="en-US" b="1" dirty="0">
                <a:effectLst/>
                <a:ea typeface="Verdana" panose="020B0604030504040204" pitchFamily="34" charset="0"/>
                <a:cs typeface="Calibri" panose="020F0502020204030204" pitchFamily="34" charset="0"/>
              </a:rPr>
              <a:t>Value 4</a:t>
            </a:r>
            <a:r>
              <a:rPr lang="en-US" dirty="0">
                <a:effectLst/>
                <a:ea typeface="Verdana" panose="020B0604030504040204" pitchFamily="34" charset="0"/>
                <a:cs typeface="Calibri" panose="020F0502020204030204" pitchFamily="34" charset="0"/>
              </a:rPr>
              <a:t> - that nurses and midwives respect each                                                 person’s right to self-determination as a basic human right.</a:t>
            </a:r>
          </a:p>
          <a:p>
            <a:pPr lvl="0" indent="0" fontAlgn="base">
              <a:lnSpc>
                <a:spcPct val="150000"/>
              </a:lnSpc>
              <a:spcAft>
                <a:spcPts val="1200"/>
              </a:spcAft>
              <a:buNone/>
            </a:pPr>
            <a:endParaRPr lang="en-IE" sz="1800" dirty="0">
              <a:effectLst/>
              <a:ea typeface="Verdana" panose="020B060403050404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17</a:t>
            </a:fld>
            <a:endParaRPr lang="en-GB" dirty="0"/>
          </a:p>
        </p:txBody>
      </p:sp>
      <p:pic>
        <p:nvPicPr>
          <p:cNvPr id="6" name="Picture 5" descr="A picture containing text, map&#10;&#10;Description automatically generated">
            <a:extLst>
              <a:ext uri="{FF2B5EF4-FFF2-40B4-BE49-F238E27FC236}">
                <a16:creationId xmlns:a16="http://schemas.microsoft.com/office/drawing/2014/main" id="{BF23CCB2-ADE0-4B7D-96BF-AE9696ACE1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1743" y="1742142"/>
            <a:ext cx="2363626" cy="3380701"/>
          </a:xfrm>
          <a:prstGeom prst="rect">
            <a:avLst/>
          </a:prstGeom>
        </p:spPr>
      </p:pic>
    </p:spTree>
    <p:extLst>
      <p:ext uri="{BB962C8B-B14F-4D97-AF65-F5344CB8AC3E}">
        <p14:creationId xmlns:p14="http://schemas.microsoft.com/office/powerpoint/2010/main" val="2078586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US" b="1" dirty="0"/>
              <a:t>‘The Code’: Principle 1 – Respect for the dignity of the person. </a:t>
            </a:r>
            <a:br>
              <a:rPr lang="en-US" b="1" dirty="0"/>
            </a:b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365393" y="1174744"/>
            <a:ext cx="11422654" cy="2967598"/>
          </a:xfrm>
        </p:spPr>
        <p:txBody>
          <a:bodyPr/>
          <a:lstStyle/>
          <a:p>
            <a:pPr marL="285750" indent="-285750" fontAlgn="base">
              <a:lnSpc>
                <a:spcPct val="150000"/>
              </a:lnSpc>
              <a:spcAft>
                <a:spcPts val="1200"/>
              </a:spcAft>
            </a:pPr>
            <a:r>
              <a:rPr lang="en-US" sz="2200" b="1" dirty="0">
                <a:effectLst/>
                <a:ea typeface="Verdana" panose="020B0604030504040204" pitchFamily="34" charset="0"/>
                <a:cs typeface="Calibri" panose="020F0502020204030204" pitchFamily="34" charset="0"/>
              </a:rPr>
              <a:t>Value 5 </a:t>
            </a:r>
            <a:r>
              <a:rPr lang="en-US" sz="2200" dirty="0">
                <a:effectLst/>
                <a:ea typeface="Verdana" panose="020B0604030504040204" pitchFamily="34" charset="0"/>
                <a:cs typeface="Calibri" panose="020F0502020204030204" pitchFamily="34" charset="0"/>
              </a:rPr>
              <a:t>- that </a:t>
            </a:r>
            <a:r>
              <a:rPr lang="en-US" sz="2200" dirty="0">
                <a:ea typeface="Verdana" panose="020B0604030504040204" pitchFamily="34" charset="0"/>
                <a:cs typeface="Calibri" panose="020F0502020204030204" pitchFamily="34" charset="0"/>
              </a:rPr>
              <a:t>n</a:t>
            </a:r>
            <a:r>
              <a:rPr lang="en-US" sz="2200" dirty="0">
                <a:effectLst/>
                <a:ea typeface="Verdana" panose="020B0604030504040204" pitchFamily="34" charset="0"/>
                <a:cs typeface="Calibri" panose="020F0502020204030204" pitchFamily="34" charset="0"/>
              </a:rPr>
              <a:t>urses and midwives respect all people equally without discriminating on the ground of age, gender, race, religion, civil status, family status, sexual orientation, disability (physical, mental or intellectual) or membership of the </a:t>
            </a:r>
            <a:r>
              <a:rPr lang="en-US" sz="2200" dirty="0" err="1">
                <a:effectLst/>
                <a:ea typeface="Verdana" panose="020B0604030504040204" pitchFamily="34" charset="0"/>
                <a:cs typeface="Calibri" panose="020F0502020204030204" pitchFamily="34" charset="0"/>
              </a:rPr>
              <a:t>Traveller</a:t>
            </a:r>
            <a:r>
              <a:rPr lang="en-US" sz="2200" dirty="0">
                <a:effectLst/>
                <a:ea typeface="Verdana" panose="020B0604030504040204" pitchFamily="34" charset="0"/>
                <a:cs typeface="Calibri" panose="020F0502020204030204" pitchFamily="34" charset="0"/>
              </a:rPr>
              <a:t> community.</a:t>
            </a:r>
          </a:p>
          <a:p>
            <a:pPr lvl="0" indent="0" fontAlgn="base">
              <a:lnSpc>
                <a:spcPct val="150000"/>
              </a:lnSpc>
              <a:spcAft>
                <a:spcPts val="1200"/>
              </a:spcAft>
              <a:buNone/>
            </a:pPr>
            <a:endParaRPr lang="en-IE" sz="1800" dirty="0">
              <a:effectLst/>
              <a:ea typeface="Verdana" panose="020B060403050404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18</a:t>
            </a:fld>
            <a:endParaRPr lang="en-GB" dirty="0"/>
          </a:p>
        </p:txBody>
      </p:sp>
      <p:pic>
        <p:nvPicPr>
          <p:cNvPr id="6" name="Picture 5" descr="Diagram&#10;&#10;Description automatically generated">
            <a:extLst>
              <a:ext uri="{FF2B5EF4-FFF2-40B4-BE49-F238E27FC236}">
                <a16:creationId xmlns:a16="http://schemas.microsoft.com/office/drawing/2014/main" id="{D0DB6167-7291-4D11-842D-B6B3F2D1D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5298" y="3950257"/>
            <a:ext cx="7562088" cy="2642616"/>
          </a:xfrm>
          <a:prstGeom prst="rect">
            <a:avLst/>
          </a:prstGeom>
        </p:spPr>
      </p:pic>
    </p:spTree>
    <p:extLst>
      <p:ext uri="{BB962C8B-B14F-4D97-AF65-F5344CB8AC3E}">
        <p14:creationId xmlns:p14="http://schemas.microsoft.com/office/powerpoint/2010/main" val="1464351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a:xfrm>
            <a:off x="396607" y="330507"/>
            <a:ext cx="11391441" cy="878607"/>
          </a:xfrm>
        </p:spPr>
        <p:txBody>
          <a:bodyPr/>
          <a:lstStyle/>
          <a:p>
            <a:r>
              <a:rPr lang="en-US" b="1" dirty="0"/>
              <a:t>‘The Code’: Principle 2 – Professional responsibility and accountability</a:t>
            </a:r>
            <a:br>
              <a:rPr lang="en-US" b="1" dirty="0"/>
            </a:b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2745111" y="1359293"/>
            <a:ext cx="8767516" cy="5498707"/>
          </a:xfrm>
        </p:spPr>
        <p:txBody>
          <a:bodyPr/>
          <a:lstStyle/>
          <a:p>
            <a:pPr lvl="0" indent="0" fontAlgn="base">
              <a:lnSpc>
                <a:spcPct val="150000"/>
              </a:lnSpc>
              <a:spcAft>
                <a:spcPts val="1200"/>
              </a:spcAft>
              <a:buNone/>
            </a:pPr>
            <a:r>
              <a:rPr lang="en-US" sz="2200" b="1" dirty="0">
                <a:effectLst/>
                <a:ea typeface="Verdana" panose="020B0604030504040204" pitchFamily="34" charset="0"/>
                <a:cs typeface="Calibri" panose="020F0502020204030204" pitchFamily="34" charset="0"/>
              </a:rPr>
              <a:t>Value 4 </a:t>
            </a:r>
            <a:r>
              <a:rPr lang="en-US" sz="2200" dirty="0">
                <a:effectLst/>
                <a:ea typeface="Verdana" panose="020B0604030504040204" pitchFamily="34" charset="0"/>
                <a:cs typeface="Calibri" panose="020F0502020204030204" pitchFamily="34" charset="0"/>
              </a:rPr>
              <a:t>- that nurses and midwives advocate for patients’ rights. </a:t>
            </a:r>
          </a:p>
          <a:p>
            <a:pPr lvl="0" indent="0" fontAlgn="base">
              <a:lnSpc>
                <a:spcPct val="150000"/>
              </a:lnSpc>
              <a:spcAft>
                <a:spcPts val="1200"/>
              </a:spcAft>
              <a:buNone/>
            </a:pPr>
            <a:endParaRPr lang="en-US" sz="2200" dirty="0">
              <a:effectLst/>
              <a:ea typeface="Verdana" panose="020B0604030504040204" pitchFamily="34" charset="0"/>
              <a:cs typeface="Calibri" panose="020F0502020204030204" pitchFamily="34" charset="0"/>
            </a:endParaRPr>
          </a:p>
          <a:p>
            <a:pPr lvl="0" indent="0" fontAlgn="base">
              <a:lnSpc>
                <a:spcPct val="150000"/>
              </a:lnSpc>
              <a:spcAft>
                <a:spcPts val="1200"/>
              </a:spcAft>
              <a:buNone/>
            </a:pPr>
            <a:r>
              <a:rPr lang="en-US" sz="2200" dirty="0">
                <a:effectLst/>
                <a:ea typeface="Verdana" panose="020B0604030504040204" pitchFamily="34" charset="0"/>
                <a:cs typeface="Calibri" panose="020F0502020204030204" pitchFamily="34" charset="0"/>
              </a:rPr>
              <a:t>Standard of Conduct 6 under this principle states:</a:t>
            </a:r>
          </a:p>
          <a:p>
            <a:pPr lvl="0" indent="0" fontAlgn="base">
              <a:lnSpc>
                <a:spcPct val="150000"/>
              </a:lnSpc>
              <a:spcAft>
                <a:spcPts val="1200"/>
              </a:spcAft>
              <a:buNone/>
            </a:pPr>
            <a:r>
              <a:rPr lang="en-US" sz="2200" dirty="0">
                <a:ea typeface="Verdana" panose="020B0604030504040204" pitchFamily="34" charset="0"/>
                <a:cs typeface="Calibri" panose="020F0502020204030204" pitchFamily="34" charset="0"/>
              </a:rPr>
              <a:t>“y</a:t>
            </a:r>
            <a:r>
              <a:rPr lang="en-US" sz="2200" dirty="0">
                <a:effectLst/>
                <a:ea typeface="Verdana" panose="020B0604030504040204" pitchFamily="34" charset="0"/>
                <a:cs typeface="Calibri" panose="020F0502020204030204" pitchFamily="34" charset="0"/>
              </a:rPr>
              <a:t>ou should act as an advocate on behalf of patients who require you to do so to ensure their rights and interests are protected”.</a:t>
            </a:r>
            <a:endParaRPr lang="en-IE" sz="2200" dirty="0">
              <a:effectLst/>
              <a:ea typeface="Verdana" panose="020B060403050404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19</a:t>
            </a:fld>
            <a:endParaRPr lang="en-GB" dirty="0"/>
          </a:p>
        </p:txBody>
      </p:sp>
      <p:pic>
        <p:nvPicPr>
          <p:cNvPr id="9" name="Picture 8" descr="A picture containing text, underwear&#10;&#10;Description automatically generated">
            <a:extLst>
              <a:ext uri="{FF2B5EF4-FFF2-40B4-BE49-F238E27FC236}">
                <a16:creationId xmlns:a16="http://schemas.microsoft.com/office/drawing/2014/main" id="{8C1D95F4-7623-48E5-98A5-3C1421E3CF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573" y="949653"/>
            <a:ext cx="2061902" cy="4940478"/>
          </a:xfrm>
          <a:prstGeom prst="rect">
            <a:avLst/>
          </a:prstGeom>
        </p:spPr>
      </p:pic>
    </p:spTree>
    <p:extLst>
      <p:ext uri="{BB962C8B-B14F-4D97-AF65-F5344CB8AC3E}">
        <p14:creationId xmlns:p14="http://schemas.microsoft.com/office/powerpoint/2010/main" val="1744118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A97D5-5F94-8D4A-9B4A-A7C815D8A974}"/>
              </a:ext>
            </a:extLst>
          </p:cNvPr>
          <p:cNvSpPr>
            <a:spLocks noGrp="1"/>
          </p:cNvSpPr>
          <p:nvPr>
            <p:ph type="title"/>
          </p:nvPr>
        </p:nvSpPr>
        <p:spPr>
          <a:xfrm>
            <a:off x="396607" y="330507"/>
            <a:ext cx="11391441" cy="475200"/>
          </a:xfrm>
        </p:spPr>
        <p:txBody>
          <a:bodyPr/>
          <a:lstStyle/>
          <a:p>
            <a:r>
              <a:rPr lang="en-US" b="1" dirty="0"/>
              <a:t>Overview</a:t>
            </a:r>
          </a:p>
        </p:txBody>
      </p:sp>
      <p:sp>
        <p:nvSpPr>
          <p:cNvPr id="3" name="Content Placeholder 2">
            <a:extLst>
              <a:ext uri="{FF2B5EF4-FFF2-40B4-BE49-F238E27FC236}">
                <a16:creationId xmlns:a16="http://schemas.microsoft.com/office/drawing/2014/main" id="{9F4DEC73-D6A4-894E-8EAD-A023E57562A1}"/>
              </a:ext>
            </a:extLst>
          </p:cNvPr>
          <p:cNvSpPr>
            <a:spLocks noGrp="1"/>
          </p:cNvSpPr>
          <p:nvPr>
            <p:ph idx="1"/>
          </p:nvPr>
        </p:nvSpPr>
        <p:spPr>
          <a:xfrm>
            <a:off x="396607" y="1244905"/>
            <a:ext cx="11391441" cy="5009176"/>
          </a:xfrm>
        </p:spPr>
        <p:txBody>
          <a:bodyPr/>
          <a:lstStyle/>
          <a:p>
            <a:pPr marL="342900" indent="-342900"/>
            <a:r>
              <a:rPr lang="en-US" sz="2400" dirty="0"/>
              <a:t>NMBI: who we are and what we do – working to be an inclusive regulator</a:t>
            </a:r>
          </a:p>
          <a:p>
            <a:pPr indent="0">
              <a:buNone/>
            </a:pPr>
            <a:endParaRPr lang="en-US" sz="2400" dirty="0"/>
          </a:p>
          <a:p>
            <a:pPr marL="342900" indent="-342900"/>
            <a:r>
              <a:rPr lang="en-US" sz="2400" dirty="0"/>
              <a:t>Creating inclusive care</a:t>
            </a:r>
          </a:p>
          <a:p>
            <a:pPr indent="0">
              <a:buNone/>
            </a:pPr>
            <a:endParaRPr lang="en-US" sz="2400" dirty="0"/>
          </a:p>
          <a:p>
            <a:pPr marL="342900" indent="-342900"/>
            <a:r>
              <a:rPr lang="en-US" sz="2400" dirty="0"/>
              <a:t>Creating inclusive education - current guidance:</a:t>
            </a:r>
          </a:p>
          <a:p>
            <a:pPr lvl="1" indent="0">
              <a:buNone/>
            </a:pPr>
            <a:r>
              <a:rPr lang="en-US" sz="2200" dirty="0"/>
              <a:t>	– ‘The Code’ </a:t>
            </a:r>
          </a:p>
          <a:p>
            <a:pPr lvl="1" indent="0">
              <a:buNone/>
            </a:pPr>
            <a:r>
              <a:rPr lang="en-US" sz="2200" dirty="0"/>
              <a:t>	- standards and requirements</a:t>
            </a:r>
          </a:p>
          <a:p>
            <a:pPr lvl="1" indent="0">
              <a:buNone/>
            </a:pPr>
            <a:endParaRPr lang="en-US" sz="2200" dirty="0"/>
          </a:p>
          <a:p>
            <a:pPr marL="342900" indent="-342900"/>
            <a:r>
              <a:rPr lang="en-US" sz="2400" dirty="0"/>
              <a:t>Opportunities and next steps</a:t>
            </a:r>
          </a:p>
          <a:p>
            <a:pPr indent="0">
              <a:buNone/>
            </a:pPr>
            <a:r>
              <a:rPr lang="en-US" sz="2200" dirty="0"/>
              <a:t>	</a:t>
            </a:r>
          </a:p>
          <a:p>
            <a:pPr indent="0">
              <a:buNone/>
            </a:pPr>
            <a:endParaRPr lang="en-US" dirty="0"/>
          </a:p>
          <a:p>
            <a:pPr marL="342900" indent="-342900"/>
            <a:endParaRPr lang="en-US" dirty="0"/>
          </a:p>
          <a:p>
            <a:pPr indent="0">
              <a:buNone/>
            </a:pPr>
            <a:endParaRPr lang="en-US" dirty="0"/>
          </a:p>
        </p:txBody>
      </p:sp>
    </p:spTree>
    <p:extLst>
      <p:ext uri="{BB962C8B-B14F-4D97-AF65-F5344CB8AC3E}">
        <p14:creationId xmlns:p14="http://schemas.microsoft.com/office/powerpoint/2010/main" val="1147880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a:xfrm>
            <a:off x="5800285" y="1121828"/>
            <a:ext cx="4347761" cy="2508878"/>
          </a:xfrm>
        </p:spPr>
        <p:txBody>
          <a:bodyPr>
            <a:normAutofit fontScale="90000"/>
          </a:bodyPr>
          <a:lstStyle/>
          <a:p>
            <a:pPr>
              <a:lnSpc>
                <a:spcPct val="100000"/>
              </a:lnSpc>
            </a:pPr>
            <a:r>
              <a:rPr lang="en-US" sz="3200" dirty="0"/>
              <a:t>Creating inclusive education - current guidance: standards and requirements</a:t>
            </a:r>
            <a:br>
              <a:rPr lang="en-US" sz="3200" dirty="0"/>
            </a:br>
            <a:endParaRPr lang="en-US" sz="3200" dirty="0"/>
          </a:p>
        </p:txBody>
      </p:sp>
    </p:spTree>
    <p:extLst>
      <p:ext uri="{BB962C8B-B14F-4D97-AF65-F5344CB8AC3E}">
        <p14:creationId xmlns:p14="http://schemas.microsoft.com/office/powerpoint/2010/main" val="3096287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Registration </a:t>
            </a:r>
            <a:r>
              <a:rPr lang="en-US" b="1" dirty="0" err="1"/>
              <a:t>programmes</a:t>
            </a:r>
            <a:r>
              <a:rPr lang="en-US" b="1" dirty="0"/>
              <a:t> standards and requirement</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3110428" y="1659285"/>
            <a:ext cx="5971142" cy="3539430"/>
          </a:xfrm>
          <a:prstGeom prst="rect">
            <a:avLst/>
          </a:prstGeom>
          <a:noFill/>
        </p:spPr>
        <p:txBody>
          <a:bodyPr wrap="square">
            <a:spAutoFit/>
          </a:bodyPr>
          <a:lstStyle/>
          <a:p>
            <a:pPr fontAlgn="base"/>
            <a:r>
              <a:rPr lang="en-US" sz="2200" dirty="0">
                <a:latin typeface="Verdana" panose="020B0604030504040204" pitchFamily="34" charset="0"/>
                <a:ea typeface="Verdana" panose="020B0604030504040204" pitchFamily="34" charset="0"/>
                <a:cs typeface="Times New Roman" panose="02020603050405020304" pitchFamily="18" charset="0"/>
              </a:rPr>
              <a:t>P</a:t>
            </a:r>
            <a:r>
              <a:rPr lang="en-US" sz="2200" dirty="0">
                <a:effectLst/>
                <a:latin typeface="Verdana" panose="020B0604030504040204" pitchFamily="34" charset="0"/>
                <a:ea typeface="Verdana" panose="020B0604030504040204" pitchFamily="34" charset="0"/>
                <a:cs typeface="Times New Roman" panose="02020603050405020304" pitchFamily="18" charset="0"/>
              </a:rPr>
              <a:t>rovide guidance for Higher Education Institutions (HEIs) and health </a:t>
            </a:r>
            <a:r>
              <a:rPr lang="en-US" sz="2200" dirty="0">
                <a:latin typeface="Verdana" panose="020B0604030504040204" pitchFamily="34" charset="0"/>
                <a:ea typeface="Verdana" panose="020B0604030504040204" pitchFamily="34" charset="0"/>
                <a:cs typeface="Times New Roman" panose="02020603050405020304" pitchFamily="18" charset="0"/>
              </a:rPr>
              <a:t>s</a:t>
            </a:r>
            <a:r>
              <a:rPr lang="en-US" sz="2200" dirty="0">
                <a:effectLst/>
                <a:latin typeface="Verdana" panose="020B0604030504040204" pitchFamily="34" charset="0"/>
                <a:ea typeface="Verdana" panose="020B0604030504040204" pitchFamily="34" charset="0"/>
                <a:cs typeface="Times New Roman" panose="02020603050405020304" pitchFamily="18" charset="0"/>
              </a:rPr>
              <a:t>ervice </a:t>
            </a:r>
            <a:r>
              <a:rPr lang="en-US" sz="2200" dirty="0">
                <a:latin typeface="Verdana" panose="020B0604030504040204" pitchFamily="34" charset="0"/>
                <a:ea typeface="Verdana" panose="020B0604030504040204" pitchFamily="34" charset="0"/>
                <a:cs typeface="Times New Roman" panose="02020603050405020304" pitchFamily="18" charset="0"/>
              </a:rPr>
              <a:t>p</a:t>
            </a:r>
            <a:r>
              <a:rPr lang="en-US" sz="2200" dirty="0">
                <a:effectLst/>
                <a:latin typeface="Verdana" panose="020B0604030504040204" pitchFamily="34" charset="0"/>
                <a:ea typeface="Verdana" panose="020B0604030504040204" pitchFamily="34" charset="0"/>
                <a:cs typeface="Times New Roman" panose="02020603050405020304" pitchFamily="18" charset="0"/>
              </a:rPr>
              <a:t>roviders for the education of registered nurses and midwives.</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latin typeface="Verdana" panose="020B0604030504040204" pitchFamily="34" charset="0"/>
                <a:ea typeface="Verdana" panose="020B0604030504040204" pitchFamily="34" charset="0"/>
                <a:cs typeface="Times New Roman" panose="02020603050405020304" pitchFamily="18" charset="0"/>
              </a:rPr>
              <a:t>F</a:t>
            </a:r>
            <a:r>
              <a:rPr lang="en-US" sz="2200" dirty="0">
                <a:effectLst/>
                <a:latin typeface="Verdana" panose="020B0604030504040204" pitchFamily="34" charset="0"/>
                <a:ea typeface="Verdana" panose="020B0604030504040204" pitchFamily="34" charset="0"/>
                <a:cs typeface="Times New Roman" panose="02020603050405020304" pitchFamily="18" charset="0"/>
              </a:rPr>
              <a:t>or the development of flexible, innovative, practice-oriented registration </a:t>
            </a:r>
            <a:r>
              <a:rPr lang="en-US" sz="2200" dirty="0" err="1">
                <a:effectLst/>
                <a:latin typeface="Verdana" panose="020B0604030504040204" pitchFamily="34" charset="0"/>
                <a:ea typeface="Verdana" panose="020B0604030504040204" pitchFamily="34" charset="0"/>
                <a:cs typeface="Times New Roman" panose="02020603050405020304" pitchFamily="18" charset="0"/>
              </a:rPr>
              <a:t>programmes</a:t>
            </a:r>
            <a:r>
              <a:rPr lang="en-US" sz="2200" dirty="0">
                <a:latin typeface="Verdana" panose="020B0604030504040204" pitchFamily="34" charset="0"/>
                <a:ea typeface="Verdana" panose="020B0604030504040204" pitchFamily="34" charset="0"/>
                <a:cs typeface="Times New Roman" panose="02020603050405020304" pitchFamily="18" charset="0"/>
              </a:rPr>
              <a:t>.</a:t>
            </a:r>
          </a:p>
          <a:p>
            <a:pPr fontAlgn="base"/>
            <a:endParaRPr lang="en-US" sz="2400" dirty="0">
              <a:effectLst/>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4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21</a:t>
            </a:fld>
            <a:endParaRPr lang="en-GB" dirty="0"/>
          </a:p>
        </p:txBody>
      </p:sp>
      <p:pic>
        <p:nvPicPr>
          <p:cNvPr id="1026" name="Picture 2" descr="See the source image">
            <a:extLst>
              <a:ext uri="{FF2B5EF4-FFF2-40B4-BE49-F238E27FC236}">
                <a16:creationId xmlns:a16="http://schemas.microsoft.com/office/drawing/2014/main" id="{DE01C603-B709-47C2-9204-87330E5BEA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288" y="2650115"/>
            <a:ext cx="1975731" cy="279291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ee the source image">
            <a:extLst>
              <a:ext uri="{FF2B5EF4-FFF2-40B4-BE49-F238E27FC236}">
                <a16:creationId xmlns:a16="http://schemas.microsoft.com/office/drawing/2014/main" id="{02B4C8C5-894F-48B9-A4BB-1A721883A2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7099" y="1350293"/>
            <a:ext cx="2424621" cy="1842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4816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Nurse registration </a:t>
            </a:r>
            <a:r>
              <a:rPr lang="en-US" b="1" dirty="0" err="1"/>
              <a:t>programmes</a:t>
            </a:r>
            <a:r>
              <a:rPr lang="en-US" b="1" dirty="0"/>
              <a:t> standards and requirement</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426610" y="1320730"/>
            <a:ext cx="7065486" cy="4216539"/>
          </a:xfrm>
          <a:prstGeom prst="rect">
            <a:avLst/>
          </a:prstGeom>
          <a:noFill/>
        </p:spPr>
        <p:txBody>
          <a:bodyPr wrap="square">
            <a:spAutoFit/>
          </a:bodyPr>
          <a:lstStyle/>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Learning outcomes and indicators by year of study - communication and interpersonal competences:</a:t>
            </a:r>
          </a:p>
          <a:p>
            <a:pPr fontAlgn="base"/>
            <a:endParaRPr lang="en-US" sz="2200" dirty="0">
              <a:effectLst/>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“On completion of the final practice placement for the FIRST year of the </a:t>
            </a:r>
            <a:r>
              <a:rPr lang="en-US" sz="2200" dirty="0" err="1">
                <a:effectLst/>
                <a:latin typeface="Verdana" panose="020B0604030504040204" pitchFamily="34" charset="0"/>
                <a:ea typeface="Verdana" panose="020B0604030504040204" pitchFamily="34" charset="0"/>
                <a:cs typeface="Times New Roman" panose="02020603050405020304" pitchFamily="18" charset="0"/>
              </a:rPr>
              <a:t>programme</a:t>
            </a:r>
            <a:r>
              <a:rPr lang="en-US" sz="2200" dirty="0">
                <a:effectLst/>
                <a:latin typeface="Verdana" panose="020B0604030504040204" pitchFamily="34" charset="0"/>
                <a:ea typeface="Verdana" panose="020B0604030504040204" pitchFamily="34" charset="0"/>
                <a:cs typeface="Times New Roman" panose="02020603050405020304" pitchFamily="18" charset="0"/>
              </a:rPr>
              <a:t>, the student will be able to….discuss the principles of cultural diversity, dignity and autonomy in establishing a collaborative partnership with a person.”</a:t>
            </a: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22</a:t>
            </a:fld>
            <a:endParaRPr lang="en-GB" dirty="0"/>
          </a:p>
        </p:txBody>
      </p:sp>
      <p:pic>
        <p:nvPicPr>
          <p:cNvPr id="6" name="Picture 5">
            <a:extLst>
              <a:ext uri="{FF2B5EF4-FFF2-40B4-BE49-F238E27FC236}">
                <a16:creationId xmlns:a16="http://schemas.microsoft.com/office/drawing/2014/main" id="{6B04BB94-42A7-4412-B0D0-E08367179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3932" y="863545"/>
            <a:ext cx="3392424" cy="3909060"/>
          </a:xfrm>
          <a:prstGeom prst="rect">
            <a:avLst/>
          </a:prstGeom>
        </p:spPr>
      </p:pic>
    </p:spTree>
    <p:extLst>
      <p:ext uri="{BB962C8B-B14F-4D97-AF65-F5344CB8AC3E}">
        <p14:creationId xmlns:p14="http://schemas.microsoft.com/office/powerpoint/2010/main" val="1181260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Nurse registration </a:t>
            </a:r>
            <a:r>
              <a:rPr lang="en-US" b="1" dirty="0" err="1"/>
              <a:t>programmes</a:t>
            </a:r>
            <a:r>
              <a:rPr lang="en-US" b="1" dirty="0"/>
              <a:t> standards and requirement</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400279" y="1539364"/>
            <a:ext cx="11204154" cy="3416320"/>
          </a:xfrm>
          <a:prstGeom prst="rect">
            <a:avLst/>
          </a:prstGeom>
          <a:noFill/>
        </p:spPr>
        <p:txBody>
          <a:bodyPr wrap="square">
            <a:spAutoFit/>
          </a:bodyPr>
          <a:lstStyle/>
          <a:p>
            <a:pPr fontAlgn="base"/>
            <a:r>
              <a:rPr lang="en-US" sz="2400" dirty="0">
                <a:latin typeface="Verdana" panose="020B0604030504040204" pitchFamily="34" charset="0"/>
                <a:ea typeface="Verdana" panose="020B0604030504040204" pitchFamily="34" charset="0"/>
                <a:cs typeface="Times New Roman" panose="02020603050405020304" pitchFamily="18" charset="0"/>
              </a:rPr>
              <a:t>Professional values and conduct of the nurse competences - </a:t>
            </a:r>
            <a:r>
              <a:rPr lang="en-US" sz="2400" dirty="0" err="1">
                <a:latin typeface="Verdana" panose="020B0604030504040204" pitchFamily="34" charset="0"/>
                <a:ea typeface="Verdana" panose="020B0604030504040204" pitchFamily="34" charset="0"/>
                <a:cs typeface="Times New Roman" panose="02020603050405020304" pitchFamily="18" charset="0"/>
              </a:rPr>
              <a:t>practise</a:t>
            </a:r>
            <a:r>
              <a:rPr lang="en-US" sz="2400" dirty="0">
                <a:latin typeface="Verdana" panose="020B0604030504040204" pitchFamily="34" charset="0"/>
                <a:ea typeface="Verdana" panose="020B0604030504040204" pitchFamily="34" charset="0"/>
                <a:cs typeface="Times New Roman" panose="02020603050405020304" pitchFamily="18" charset="0"/>
              </a:rPr>
              <a:t> compassionately:</a:t>
            </a:r>
          </a:p>
          <a:p>
            <a:pPr fontAlgn="base"/>
            <a:endParaRPr lang="en-US" sz="2400" dirty="0">
              <a:latin typeface="Verdana" panose="020B0604030504040204" pitchFamily="34" charset="0"/>
              <a:ea typeface="Verdana" panose="020B0604030504040204" pitchFamily="34" charset="0"/>
              <a:cs typeface="Times New Roman" panose="02020603050405020304" pitchFamily="18" charset="0"/>
            </a:endParaRPr>
          </a:p>
          <a:p>
            <a:pPr marL="342900" indent="-342900" fontAlgn="base">
              <a:buFont typeface="Arial" panose="020B0604020202020204" pitchFamily="34" charset="0"/>
              <a:buChar char="•"/>
            </a:pPr>
            <a:r>
              <a:rPr lang="en-US" sz="2400" dirty="0">
                <a:latin typeface="Verdana" panose="020B0604030504040204" pitchFamily="34" charset="0"/>
                <a:ea typeface="Verdana" panose="020B0604030504040204" pitchFamily="34" charset="0"/>
                <a:cs typeface="Times New Roman" panose="02020603050405020304" pitchFamily="18" charset="0"/>
              </a:rPr>
              <a:t>Consistently support the person across the life continuum through practice that is caring, kind, sensitive, holistic, impartial, and non-judgmental</a:t>
            </a:r>
          </a:p>
          <a:p>
            <a:pPr marL="342900" indent="-342900" fontAlgn="base">
              <a:buFont typeface="Arial" panose="020B0604020202020204" pitchFamily="34" charset="0"/>
              <a:buChar char="•"/>
            </a:pPr>
            <a:r>
              <a:rPr lang="en-US" sz="2400" dirty="0">
                <a:latin typeface="Verdana" panose="020B0604030504040204" pitchFamily="34" charset="0"/>
                <a:ea typeface="Verdana" panose="020B0604030504040204" pitchFamily="34" charset="0"/>
                <a:cs typeface="Times New Roman" panose="02020603050405020304" pitchFamily="18" charset="0"/>
              </a:rPr>
              <a:t>Demonstrate respect for the diversity, dignity, integrity and uniqueness of the person through a collaborative partnership that </a:t>
            </a:r>
            <a:r>
              <a:rPr lang="en-US" sz="2400" dirty="0" err="1">
                <a:latin typeface="Verdana" panose="020B0604030504040204" pitchFamily="34" charset="0"/>
                <a:ea typeface="Verdana" panose="020B0604030504040204" pitchFamily="34" charset="0"/>
                <a:cs typeface="Times New Roman" panose="02020603050405020304" pitchFamily="18" charset="0"/>
              </a:rPr>
              <a:t>recognises</a:t>
            </a:r>
            <a:r>
              <a:rPr lang="en-US" sz="2400" dirty="0">
                <a:latin typeface="Verdana" panose="020B0604030504040204" pitchFamily="34" charset="0"/>
                <a:ea typeface="Verdana" panose="020B0604030504040204" pitchFamily="34" charset="0"/>
                <a:cs typeface="Times New Roman" panose="02020603050405020304" pitchFamily="18" charset="0"/>
              </a:rPr>
              <a:t> her/his autonomy.</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23</a:t>
            </a:fld>
            <a:endParaRPr lang="en-GB" dirty="0"/>
          </a:p>
        </p:txBody>
      </p:sp>
    </p:spTree>
    <p:extLst>
      <p:ext uri="{BB962C8B-B14F-4D97-AF65-F5344CB8AC3E}">
        <p14:creationId xmlns:p14="http://schemas.microsoft.com/office/powerpoint/2010/main" val="3073749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Nurse registration </a:t>
            </a:r>
            <a:r>
              <a:rPr lang="en-US" b="1" dirty="0" err="1"/>
              <a:t>programmes</a:t>
            </a:r>
            <a:r>
              <a:rPr lang="en-US" b="1" dirty="0"/>
              <a:t> standards and requirement</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3444910" y="956435"/>
            <a:ext cx="8439511" cy="4524315"/>
          </a:xfrm>
          <a:prstGeom prst="rect">
            <a:avLst/>
          </a:prstGeom>
          <a:noFill/>
        </p:spPr>
        <p:txBody>
          <a:bodyPr wrap="square">
            <a:spAutoFit/>
          </a:bodyPr>
          <a:lstStyle/>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Core indicative </a:t>
            </a:r>
            <a:r>
              <a:rPr lang="en-US" sz="2200" dirty="0">
                <a:latin typeface="Verdana" panose="020B0604030504040204" pitchFamily="34" charset="0"/>
                <a:ea typeface="Verdana" panose="020B0604030504040204" pitchFamily="34" charset="0"/>
                <a:cs typeface="Times New Roman" panose="02020603050405020304" pitchFamily="18" charset="0"/>
              </a:rPr>
              <a:t>c</a:t>
            </a:r>
            <a:r>
              <a:rPr lang="en-US" sz="2200" dirty="0">
                <a:effectLst/>
                <a:latin typeface="Verdana" panose="020B0604030504040204" pitchFamily="34" charset="0"/>
                <a:ea typeface="Verdana" panose="020B0604030504040204" pitchFamily="34" charset="0"/>
                <a:cs typeface="Times New Roman" panose="02020603050405020304" pitchFamily="18" charset="0"/>
              </a:rPr>
              <a:t>ontent: </a:t>
            </a:r>
            <a:r>
              <a:rPr lang="en-US" sz="2200" dirty="0">
                <a:latin typeface="Verdana" panose="020B0604030504040204" pitchFamily="34" charset="0"/>
                <a:ea typeface="Verdana" panose="020B0604030504040204" pitchFamily="34" charset="0"/>
                <a:cs typeface="Times New Roman" panose="02020603050405020304" pitchFamily="18" charset="0"/>
              </a:rPr>
              <a:t>“</a:t>
            </a:r>
            <a:r>
              <a:rPr lang="en-US" sz="2200" dirty="0">
                <a:effectLst/>
                <a:latin typeface="Verdana" panose="020B0604030504040204" pitchFamily="34" charset="0"/>
                <a:ea typeface="Verdana" panose="020B0604030504040204" pitchFamily="34" charset="0"/>
                <a:cs typeface="Times New Roman" panose="02020603050405020304" pitchFamily="18" charset="0"/>
              </a:rPr>
              <a:t>Knowledge of how to support and promote health, wellbeing, rights and dignity of people, groups, communities and population.”</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Standards in relation to curriculum </a:t>
            </a:r>
            <a:r>
              <a:rPr lang="en-US" sz="2200" dirty="0">
                <a:latin typeface="Verdana" panose="020B0604030504040204" pitchFamily="34" charset="0"/>
                <a:ea typeface="Verdana" panose="020B0604030504040204" pitchFamily="34" charset="0"/>
                <a:cs typeface="Times New Roman" panose="02020603050405020304" pitchFamily="18" charset="0"/>
              </a:rPr>
              <a:t>d</a:t>
            </a:r>
            <a:r>
              <a:rPr lang="en-US" sz="2200" dirty="0">
                <a:effectLst/>
                <a:latin typeface="Verdana" panose="020B0604030504040204" pitchFamily="34" charset="0"/>
                <a:ea typeface="Verdana" panose="020B0604030504040204" pitchFamily="34" charset="0"/>
                <a:cs typeface="Times New Roman" panose="02020603050405020304" pitchFamily="18" charset="0"/>
              </a:rPr>
              <a:t>esign and development.</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b="1" dirty="0">
                <a:latin typeface="Verdana" panose="020B0604030504040204" pitchFamily="34" charset="0"/>
                <a:ea typeface="Verdana" panose="020B0604030504040204" pitchFamily="34" charset="0"/>
                <a:cs typeface="Times New Roman" panose="02020603050405020304" pitchFamily="18" charset="0"/>
              </a:rPr>
              <a:t>Indicator 6:</a:t>
            </a:r>
            <a:r>
              <a:rPr lang="en-US" sz="2200" dirty="0">
                <a:latin typeface="Verdana" panose="020B0604030504040204" pitchFamily="34" charset="0"/>
                <a:ea typeface="Verdana" panose="020B0604030504040204" pitchFamily="34" charset="0"/>
                <a:cs typeface="Times New Roman" panose="02020603050405020304" pitchFamily="18" charset="0"/>
              </a:rPr>
              <a:t> </a:t>
            </a:r>
            <a:r>
              <a:rPr lang="en-US" sz="2200" dirty="0">
                <a:effectLst/>
                <a:latin typeface="Verdana" panose="020B0604030504040204" pitchFamily="34" charset="0"/>
                <a:ea typeface="Verdana" panose="020B0604030504040204" pitchFamily="34" charset="0"/>
                <a:cs typeface="Times New Roman" panose="02020603050405020304" pitchFamily="18" charset="0"/>
              </a:rPr>
              <a:t>The </a:t>
            </a:r>
            <a:r>
              <a:rPr lang="en-US" sz="2200" dirty="0" err="1">
                <a:effectLst/>
                <a:latin typeface="Verdana" panose="020B0604030504040204" pitchFamily="34" charset="0"/>
                <a:ea typeface="Verdana" panose="020B0604030504040204" pitchFamily="34" charset="0"/>
                <a:cs typeface="Times New Roman" panose="02020603050405020304" pitchFamily="18" charset="0"/>
              </a:rPr>
              <a:t>programme</a:t>
            </a:r>
            <a:r>
              <a:rPr lang="en-US" sz="2200" dirty="0">
                <a:effectLst/>
                <a:latin typeface="Verdana" panose="020B0604030504040204" pitchFamily="34" charset="0"/>
                <a:ea typeface="Verdana" panose="020B0604030504040204" pitchFamily="34" charset="0"/>
                <a:cs typeface="Times New Roman" panose="02020603050405020304" pitchFamily="18" charset="0"/>
              </a:rPr>
              <a:t> of study demonstrates that the delivery of person-focused nursing care respects the dignity, autonomy, and right of the person receiving care to make health and life choices as integral, explicit and </a:t>
            </a: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continuing elements with the curriculum.</a:t>
            </a:r>
          </a:p>
          <a:p>
            <a:pPr fontAlgn="base"/>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24</a:t>
            </a:fld>
            <a:endParaRPr lang="en-GB" dirty="0"/>
          </a:p>
        </p:txBody>
      </p:sp>
      <p:pic>
        <p:nvPicPr>
          <p:cNvPr id="7" name="Picture 6" descr="A picture containing text, map&#10;&#10;Description automatically generated">
            <a:extLst>
              <a:ext uri="{FF2B5EF4-FFF2-40B4-BE49-F238E27FC236}">
                <a16:creationId xmlns:a16="http://schemas.microsoft.com/office/drawing/2014/main" id="{4443899F-D744-4265-B675-E5AE9C64A3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279" y="1184172"/>
            <a:ext cx="3003963" cy="4296578"/>
          </a:xfrm>
          <a:prstGeom prst="rect">
            <a:avLst/>
          </a:prstGeom>
        </p:spPr>
      </p:pic>
    </p:spTree>
    <p:extLst>
      <p:ext uri="{BB962C8B-B14F-4D97-AF65-F5344CB8AC3E}">
        <p14:creationId xmlns:p14="http://schemas.microsoft.com/office/powerpoint/2010/main" val="4268090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Nurse registration </a:t>
            </a:r>
            <a:r>
              <a:rPr lang="en-US" b="1" dirty="0" err="1"/>
              <a:t>programmes</a:t>
            </a:r>
            <a:r>
              <a:rPr lang="en-US" b="1" dirty="0"/>
              <a:t> standards and requirement</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C0290E9-E950-418C-98DC-0B743285C4BD}"/>
              </a:ext>
            </a:extLst>
          </p:cNvPr>
          <p:cNvSpPr txBox="1"/>
          <p:nvPr/>
        </p:nvSpPr>
        <p:spPr>
          <a:xfrm>
            <a:off x="358047" y="982176"/>
            <a:ext cx="11204154" cy="4524315"/>
          </a:xfrm>
          <a:prstGeom prst="rect">
            <a:avLst/>
          </a:prstGeom>
          <a:noFill/>
        </p:spPr>
        <p:txBody>
          <a:bodyPr wrap="square">
            <a:spAutoFit/>
          </a:bodyPr>
          <a:lstStyle/>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Standards in relation to </a:t>
            </a:r>
            <a:r>
              <a:rPr lang="en-US" sz="2200" b="1" dirty="0">
                <a:effectLst/>
                <a:latin typeface="Verdana" panose="020B0604030504040204" pitchFamily="34" charset="0"/>
                <a:ea typeface="Verdana" panose="020B0604030504040204" pitchFamily="34" charset="0"/>
                <a:cs typeface="Times New Roman" panose="02020603050405020304" pitchFamily="18" charset="0"/>
              </a:rPr>
              <a:t>curriculum </a:t>
            </a:r>
            <a:r>
              <a:rPr lang="en-US" sz="2200" b="1" dirty="0">
                <a:latin typeface="Verdana" panose="020B0604030504040204" pitchFamily="34" charset="0"/>
                <a:ea typeface="Verdana" panose="020B0604030504040204" pitchFamily="34" charset="0"/>
                <a:cs typeface="Times New Roman" panose="02020603050405020304" pitchFamily="18" charset="0"/>
              </a:rPr>
              <a:t>d</a:t>
            </a:r>
            <a:r>
              <a:rPr lang="en-US" sz="2200" b="1" dirty="0">
                <a:effectLst/>
                <a:latin typeface="Verdana" panose="020B0604030504040204" pitchFamily="34" charset="0"/>
                <a:ea typeface="Verdana" panose="020B0604030504040204" pitchFamily="34" charset="0"/>
                <a:cs typeface="Times New Roman" panose="02020603050405020304" pitchFamily="18" charset="0"/>
              </a:rPr>
              <a:t>esign and development</a:t>
            </a:r>
            <a:r>
              <a:rPr lang="en-US" sz="2200" dirty="0">
                <a:effectLst/>
                <a:latin typeface="Verdana" panose="020B0604030504040204" pitchFamily="34" charset="0"/>
                <a:ea typeface="Verdana" panose="020B0604030504040204" pitchFamily="34" charset="0"/>
                <a:cs typeface="Times New Roman" panose="02020603050405020304" pitchFamily="18" charset="0"/>
              </a:rPr>
              <a:t>.</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b="1" dirty="0">
                <a:latin typeface="Verdana" panose="020B0604030504040204" pitchFamily="34" charset="0"/>
                <a:ea typeface="Verdana" panose="020B0604030504040204" pitchFamily="34" charset="0"/>
                <a:cs typeface="Times New Roman" panose="02020603050405020304" pitchFamily="18" charset="0"/>
              </a:rPr>
              <a:t>Indicator 6:</a:t>
            </a:r>
            <a:r>
              <a:rPr lang="en-US" sz="2200" dirty="0">
                <a:latin typeface="Verdana" panose="020B0604030504040204" pitchFamily="34" charset="0"/>
                <a:ea typeface="Verdana" panose="020B0604030504040204" pitchFamily="34" charset="0"/>
                <a:cs typeface="Times New Roman" panose="02020603050405020304" pitchFamily="18" charset="0"/>
              </a:rPr>
              <a:t> </a:t>
            </a:r>
            <a:r>
              <a:rPr lang="en-US" sz="2200" dirty="0">
                <a:effectLst/>
                <a:latin typeface="Verdana" panose="020B0604030504040204" pitchFamily="34" charset="0"/>
                <a:ea typeface="Verdana" panose="020B0604030504040204" pitchFamily="34" charset="0"/>
                <a:cs typeface="Times New Roman" panose="02020603050405020304" pitchFamily="18" charset="0"/>
              </a:rPr>
              <a:t>The </a:t>
            </a:r>
            <a:r>
              <a:rPr lang="en-US" sz="2200" dirty="0" err="1">
                <a:effectLst/>
                <a:latin typeface="Verdana" panose="020B0604030504040204" pitchFamily="34" charset="0"/>
                <a:ea typeface="Verdana" panose="020B0604030504040204" pitchFamily="34" charset="0"/>
                <a:cs typeface="Times New Roman" panose="02020603050405020304" pitchFamily="18" charset="0"/>
              </a:rPr>
              <a:t>programme</a:t>
            </a:r>
            <a:r>
              <a:rPr lang="en-US" sz="2200" dirty="0">
                <a:effectLst/>
                <a:latin typeface="Verdana" panose="020B0604030504040204" pitchFamily="34" charset="0"/>
                <a:ea typeface="Verdana" panose="020B0604030504040204" pitchFamily="34" charset="0"/>
                <a:cs typeface="Times New Roman" panose="02020603050405020304" pitchFamily="18" charset="0"/>
              </a:rPr>
              <a:t> of study demonstrates that the delivery of person-focused nursing care respects the dignity, autonomy, and right of the person receiving care to make health and life choices as integral, explicit and continuing elements with the curriculum.</a:t>
            </a:r>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endParaRPr lang="en-US" sz="2200" dirty="0">
              <a:effectLst/>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Standards in relation to </a:t>
            </a:r>
            <a:r>
              <a:rPr lang="en-US" sz="2200" b="1" dirty="0" err="1">
                <a:effectLst/>
                <a:latin typeface="Verdana" panose="020B0604030504040204" pitchFamily="34" charset="0"/>
                <a:ea typeface="Verdana" panose="020B0604030504040204" pitchFamily="34" charset="0"/>
                <a:cs typeface="Times New Roman" panose="02020603050405020304" pitchFamily="18" charset="0"/>
              </a:rPr>
              <a:t>programme</a:t>
            </a:r>
            <a:r>
              <a:rPr lang="en-US" sz="2200" b="1" dirty="0">
                <a:effectLst/>
                <a:latin typeface="Verdana" panose="020B0604030504040204" pitchFamily="34" charset="0"/>
                <a:ea typeface="Verdana" panose="020B0604030504040204" pitchFamily="34" charset="0"/>
                <a:cs typeface="Times New Roman" panose="02020603050405020304" pitchFamily="18" charset="0"/>
              </a:rPr>
              <a:t> governance and management</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b="1" dirty="0">
                <a:latin typeface="Verdana" panose="020B0604030504040204" pitchFamily="34" charset="0"/>
                <a:ea typeface="Verdana" panose="020B0604030504040204" pitchFamily="34" charset="0"/>
                <a:cs typeface="Times New Roman" panose="02020603050405020304" pitchFamily="18" charset="0"/>
              </a:rPr>
              <a:t>Indicator 11: </a:t>
            </a:r>
            <a:r>
              <a:rPr lang="en-US" sz="2200" dirty="0">
                <a:latin typeface="Verdana" panose="020B0604030504040204" pitchFamily="34" charset="0"/>
                <a:ea typeface="Verdana" panose="020B0604030504040204" pitchFamily="34" charset="0"/>
                <a:cs typeface="Times New Roman" panose="02020603050405020304" pitchFamily="18" charset="0"/>
              </a:rPr>
              <a:t>A policy for dignity and respect towards and between nursing students, clinicians, persons receiving healthcare and </a:t>
            </a:r>
          </a:p>
          <a:p>
            <a:pPr fontAlgn="base"/>
            <a:r>
              <a:rPr lang="en-US" sz="2200" dirty="0">
                <a:latin typeface="Verdana" panose="020B0604030504040204" pitchFamily="34" charset="0"/>
                <a:ea typeface="Verdana" panose="020B0604030504040204" pitchFamily="34" charset="0"/>
                <a:cs typeface="Times New Roman" panose="02020603050405020304" pitchFamily="18" charset="0"/>
              </a:rPr>
              <a:t>academic staff is in place.</a:t>
            </a:r>
            <a:endParaRPr lang="en-US" sz="2200" dirty="0">
              <a:effectLst/>
              <a:latin typeface="Verdana" panose="020B0604030504040204" pitchFamily="34" charset="0"/>
              <a:ea typeface="Verdana" panose="020B0604030504040204" pitchFamily="34" charset="0"/>
              <a:cs typeface="Times New Roman" panose="02020603050405020304" pitchFamily="18" charset="0"/>
            </a:endParaRPr>
          </a:p>
          <a:p>
            <a:pPr fontAlgn="base"/>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25</a:t>
            </a:fld>
            <a:endParaRPr lang="en-GB" dirty="0"/>
          </a:p>
        </p:txBody>
      </p:sp>
    </p:spTree>
    <p:extLst>
      <p:ext uri="{BB962C8B-B14F-4D97-AF65-F5344CB8AC3E}">
        <p14:creationId xmlns:p14="http://schemas.microsoft.com/office/powerpoint/2010/main" val="904669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89EC-AED6-4704-B1B1-A07DD6D8E0F0}"/>
              </a:ext>
            </a:extLst>
          </p:cNvPr>
          <p:cNvSpPr>
            <a:spLocks noGrp="1"/>
          </p:cNvSpPr>
          <p:nvPr>
            <p:ph type="title"/>
          </p:nvPr>
        </p:nvSpPr>
        <p:spPr>
          <a:xfrm>
            <a:off x="400279" y="330506"/>
            <a:ext cx="11391441" cy="475200"/>
          </a:xfrm>
        </p:spPr>
        <p:txBody>
          <a:bodyPr/>
          <a:lstStyle/>
          <a:p>
            <a:r>
              <a:rPr lang="en-US" b="1" dirty="0"/>
              <a:t>Midwife Registration </a:t>
            </a:r>
            <a:r>
              <a:rPr lang="en-US" b="1" dirty="0" err="1"/>
              <a:t>Programme</a:t>
            </a:r>
            <a:r>
              <a:rPr lang="en-US" b="1" dirty="0"/>
              <a:t> Standards and Requirements</a:t>
            </a:r>
            <a:endParaRPr lang="en-IE" b="1" dirty="0"/>
          </a:p>
        </p:txBody>
      </p:sp>
      <p:sp>
        <p:nvSpPr>
          <p:cNvPr id="4" name="Content Placeholder 3">
            <a:extLst>
              <a:ext uri="{FF2B5EF4-FFF2-40B4-BE49-F238E27FC236}">
                <a16:creationId xmlns:a16="http://schemas.microsoft.com/office/drawing/2014/main" id="{8C88B90B-9AA4-48FB-B3DF-32E14F50B37D}"/>
              </a:ext>
            </a:extLst>
          </p:cNvPr>
          <p:cNvSpPr txBox="1">
            <a:spLocks noGrp="1"/>
          </p:cNvSpPr>
          <p:nvPr>
            <p:ph idx="1"/>
          </p:nvPr>
        </p:nvSpPr>
        <p:spPr>
          <a:xfrm>
            <a:off x="683288" y="1184172"/>
            <a:ext cx="10396390" cy="1087477"/>
          </a:xfrm>
          <a:prstGeom prst="rect">
            <a:avLst/>
          </a:prstGeom>
          <a:noFill/>
        </p:spPr>
        <p:txBody>
          <a:bodyPr wrap="square">
            <a:spAutoFit/>
          </a:bodyPr>
          <a:lstStyle/>
          <a:p>
            <a:pPr indent="0" algn="l" fontAlgn="base">
              <a:buNone/>
            </a:pPr>
            <a:endParaRPr lang="en-IE" b="1" i="0" dirty="0">
              <a:solidFill>
                <a:srgbClr val="007156"/>
              </a:solidFill>
              <a:effectLst/>
              <a:ea typeface="Verdana" panose="020B0604030504040204" pitchFamily="34" charset="0"/>
            </a:endParaRPr>
          </a:p>
          <a:p>
            <a:pPr indent="0" algn="l" fontAlgn="base">
              <a:buNone/>
            </a:pPr>
            <a:endParaRPr lang="en-IE" sz="2000" b="1" dirty="0">
              <a:solidFill>
                <a:srgbClr val="007156"/>
              </a:solidFill>
              <a:latin typeface="Verdana" panose="020B0604030504040204" pitchFamily="34" charset="0"/>
              <a:ea typeface="Verdana" panose="020B0604030504040204" pitchFamily="34" charset="0"/>
            </a:endParaRPr>
          </a:p>
          <a:p>
            <a:pPr indent="0" algn="l" fontAlgn="base">
              <a:buNone/>
            </a:pPr>
            <a:endParaRPr lang="en-IE" sz="2000" b="1" i="0" dirty="0">
              <a:solidFill>
                <a:srgbClr val="007156"/>
              </a:solidFill>
              <a:effectLst/>
              <a:latin typeface="Verdana" panose="020B0604030504040204" pitchFamily="34" charset="0"/>
              <a:ea typeface="Verdana" panose="020B0604030504040204" pitchFamily="34" charset="0"/>
            </a:endParaRPr>
          </a:p>
        </p:txBody>
      </p:sp>
      <p:sp>
        <p:nvSpPr>
          <p:cNvPr id="3" name="Slide Number Placeholder 2">
            <a:extLst>
              <a:ext uri="{FF2B5EF4-FFF2-40B4-BE49-F238E27FC236}">
                <a16:creationId xmlns:a16="http://schemas.microsoft.com/office/drawing/2014/main" id="{8FA79AC9-733D-4AA3-9334-12DD43C2C0D1}"/>
              </a:ext>
            </a:extLst>
          </p:cNvPr>
          <p:cNvSpPr>
            <a:spLocks noGrp="1"/>
          </p:cNvSpPr>
          <p:nvPr>
            <p:ph type="sldNum" sz="quarter" idx="12"/>
          </p:nvPr>
        </p:nvSpPr>
        <p:spPr/>
        <p:txBody>
          <a:bodyPr/>
          <a:lstStyle/>
          <a:p>
            <a:fld id="{C9F50CA0-BD74-45B8-A784-4830E7F2E906}" type="slidenum">
              <a:rPr lang="en-GB" smtClean="0"/>
              <a:t>26</a:t>
            </a:fld>
            <a:endParaRPr lang="en-GB" dirty="0"/>
          </a:p>
        </p:txBody>
      </p:sp>
      <p:sp>
        <p:nvSpPr>
          <p:cNvPr id="6" name="TextBox 5">
            <a:extLst>
              <a:ext uri="{FF2B5EF4-FFF2-40B4-BE49-F238E27FC236}">
                <a16:creationId xmlns:a16="http://schemas.microsoft.com/office/drawing/2014/main" id="{B6B51671-57C5-48E8-AD26-79A47769FE4C}"/>
              </a:ext>
            </a:extLst>
          </p:cNvPr>
          <p:cNvSpPr txBox="1"/>
          <p:nvPr/>
        </p:nvSpPr>
        <p:spPr>
          <a:xfrm>
            <a:off x="400279" y="1319524"/>
            <a:ext cx="7232576" cy="3799145"/>
          </a:xfrm>
          <a:prstGeom prst="rect">
            <a:avLst/>
          </a:prstGeom>
          <a:noFill/>
        </p:spPr>
        <p:txBody>
          <a:bodyPr wrap="square">
            <a:spAutoFit/>
          </a:bodyPr>
          <a:lstStyle/>
          <a:p>
            <a:pPr fontAlgn="base"/>
            <a:r>
              <a:rPr lang="en-GB" sz="2200" dirty="0">
                <a:effectLst/>
                <a:latin typeface="Verdana" panose="020B0604030504040204" pitchFamily="34" charset="0"/>
                <a:ea typeface="Verdana" panose="020B0604030504040204" pitchFamily="34" charset="0"/>
                <a:cs typeface="Times New Roman" panose="02020603050405020304" pitchFamily="18" charset="0"/>
              </a:rPr>
              <a:t>Indicative </a:t>
            </a:r>
            <a:r>
              <a:rPr lang="en-GB" sz="2200" b="1" dirty="0">
                <a:effectLst/>
                <a:latin typeface="Verdana" panose="020B0604030504040204" pitchFamily="34" charset="0"/>
                <a:ea typeface="Verdana" panose="020B0604030504040204" pitchFamily="34" charset="0"/>
                <a:cs typeface="Times New Roman" panose="02020603050405020304" pitchFamily="18" charset="0"/>
              </a:rPr>
              <a:t>content of the programme </a:t>
            </a:r>
            <a:r>
              <a:rPr lang="en-GB" sz="2200" dirty="0">
                <a:effectLst/>
                <a:latin typeface="Verdana" panose="020B0604030504040204" pitchFamily="34" charset="0"/>
                <a:ea typeface="Verdana" panose="020B0604030504040204" pitchFamily="34" charset="0"/>
                <a:cs typeface="Times New Roman" panose="02020603050405020304" pitchFamily="18" charset="0"/>
              </a:rPr>
              <a:t>-</a:t>
            </a:r>
          </a:p>
          <a:p>
            <a:pPr fontAlgn="base"/>
            <a:endParaRPr lang="en-GB"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Knowledge base for midwifery practice: psychology as applied to midwifery practice</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“A fundamental introduction to psychological theory, research, principles and processes and their application to midwifery which includes:</a:t>
            </a:r>
          </a:p>
          <a:p>
            <a:pPr fontAlgn="base"/>
            <a:endParaRPr lang="en-US" sz="2200" dirty="0">
              <a:latin typeface="Verdana" panose="020B0604030504040204" pitchFamily="34" charset="0"/>
              <a:ea typeface="Verdana" panose="020B0604030504040204" pitchFamily="34" charset="0"/>
              <a:cs typeface="Times New Roman" panose="02020603050405020304" pitchFamily="18" charset="0"/>
            </a:endParaRPr>
          </a:p>
          <a:p>
            <a:pPr fontAlgn="base"/>
            <a:r>
              <a:rPr lang="en-US" sz="2200" dirty="0">
                <a:effectLst/>
                <a:latin typeface="Verdana" panose="020B0604030504040204" pitchFamily="34" charset="0"/>
                <a:ea typeface="Verdana" panose="020B0604030504040204" pitchFamily="34" charset="0"/>
                <a:cs typeface="Times New Roman" panose="02020603050405020304" pitchFamily="18" charset="0"/>
              </a:rPr>
              <a:t>relationships and family, sexuality, social psychology, </a:t>
            </a:r>
            <a:r>
              <a:rPr lang="en-US" sz="2200" dirty="0" err="1">
                <a:effectLst/>
                <a:latin typeface="Verdana" panose="020B0604030504040204" pitchFamily="34" charset="0"/>
                <a:ea typeface="Verdana" panose="020B0604030504040204" pitchFamily="34" charset="0"/>
                <a:cs typeface="Times New Roman" panose="02020603050405020304" pitchFamily="18" charset="0"/>
              </a:rPr>
              <a:t>organisational</a:t>
            </a:r>
            <a:r>
              <a:rPr lang="en-US" sz="2200" dirty="0">
                <a:effectLst/>
                <a:latin typeface="Verdana" panose="020B0604030504040204" pitchFamily="34" charset="0"/>
                <a:ea typeface="Verdana" panose="020B0604030504040204" pitchFamily="34" charset="0"/>
                <a:cs typeface="Times New Roman" panose="02020603050405020304" pitchFamily="18" charset="0"/>
              </a:rPr>
              <a:t> psychology.”</a:t>
            </a:r>
            <a:endParaRPr lang="en-GB" sz="2200" dirty="0">
              <a:effectLst/>
              <a:latin typeface="Verdana" panose="020B0604030504040204" pitchFamily="34" charset="0"/>
              <a:ea typeface="Verdana" panose="020B0604030504040204" pitchFamily="34" charset="0"/>
              <a:cs typeface="Times New Roman" panose="02020603050405020304" pitchFamily="18" charset="0"/>
            </a:endParaRPr>
          </a:p>
        </p:txBody>
      </p:sp>
      <p:pic>
        <p:nvPicPr>
          <p:cNvPr id="8" name="Picture 7" descr="A picture containing text, linedrawing&#10;&#10;Description automatically generated">
            <a:extLst>
              <a:ext uri="{FF2B5EF4-FFF2-40B4-BE49-F238E27FC236}">
                <a16:creationId xmlns:a16="http://schemas.microsoft.com/office/drawing/2014/main" id="{130EF634-EEBC-4137-ADB5-7AD5ED24A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9803" y="805706"/>
            <a:ext cx="3926553" cy="4351663"/>
          </a:xfrm>
          <a:prstGeom prst="rect">
            <a:avLst/>
          </a:prstGeom>
        </p:spPr>
      </p:pic>
    </p:spTree>
    <p:extLst>
      <p:ext uri="{BB962C8B-B14F-4D97-AF65-F5344CB8AC3E}">
        <p14:creationId xmlns:p14="http://schemas.microsoft.com/office/powerpoint/2010/main" val="310969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a:xfrm>
            <a:off x="5800285" y="1121828"/>
            <a:ext cx="4347761" cy="2508878"/>
          </a:xfrm>
        </p:spPr>
        <p:txBody>
          <a:bodyPr>
            <a:normAutofit fontScale="90000"/>
          </a:bodyPr>
          <a:lstStyle/>
          <a:p>
            <a:pPr>
              <a:lnSpc>
                <a:spcPct val="100000"/>
              </a:lnSpc>
            </a:pPr>
            <a:r>
              <a:rPr lang="en-US" sz="3200" dirty="0"/>
              <a:t>Opportunities and next steps</a:t>
            </a:r>
            <a:br>
              <a:rPr lang="en-US" sz="3200" dirty="0"/>
            </a:br>
            <a:br>
              <a:rPr lang="en-US" sz="3200" dirty="0"/>
            </a:br>
            <a:endParaRPr lang="en-US" sz="3200" dirty="0"/>
          </a:p>
        </p:txBody>
      </p:sp>
    </p:spTree>
    <p:extLst>
      <p:ext uri="{BB962C8B-B14F-4D97-AF65-F5344CB8AC3E}">
        <p14:creationId xmlns:p14="http://schemas.microsoft.com/office/powerpoint/2010/main" val="1095044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US" b="1" dirty="0"/>
              <a:t>Opportunities and next steps – NMBI’s role</a:t>
            </a: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319488" y="951077"/>
            <a:ext cx="11545677" cy="5633654"/>
          </a:xfrm>
        </p:spPr>
        <p:txBody>
          <a:bodyPr/>
          <a:lstStyle/>
          <a:p>
            <a:pPr indent="0" fontAlgn="base">
              <a:lnSpc>
                <a:spcPct val="150000"/>
              </a:lnSpc>
              <a:spcAft>
                <a:spcPts val="1200"/>
              </a:spcAft>
              <a:buNone/>
            </a:pPr>
            <a:r>
              <a:rPr lang="en-US" dirty="0">
                <a:effectLst/>
                <a:ea typeface="Verdana" panose="020B0604030504040204" pitchFamily="34" charset="0"/>
                <a:cs typeface="Calibri" panose="020F0502020204030204" pitchFamily="34" charset="0"/>
              </a:rPr>
              <a:t>At NMBI we:</a:t>
            </a:r>
          </a:p>
          <a:p>
            <a:pPr marL="342900" indent="-342900" fontAlgn="base">
              <a:lnSpc>
                <a:spcPct val="150000"/>
              </a:lnSpc>
              <a:spcAft>
                <a:spcPts val="1200"/>
              </a:spcAft>
            </a:pPr>
            <a:r>
              <a:rPr lang="en-US" dirty="0">
                <a:effectLst/>
                <a:ea typeface="Verdana" panose="020B0604030504040204" pitchFamily="34" charset="0"/>
                <a:cs typeface="Calibri" panose="020F0502020204030204" pitchFamily="34" charset="0"/>
              </a:rPr>
              <a:t>have structures and guidance in place to create                                              inclusive education - ‘The Code’ and standards                                                       and requirements</a:t>
            </a:r>
          </a:p>
          <a:p>
            <a:pPr indent="0" fontAlgn="base">
              <a:lnSpc>
                <a:spcPct val="150000"/>
              </a:lnSpc>
              <a:spcAft>
                <a:spcPts val="1200"/>
              </a:spcAft>
              <a:buNone/>
            </a:pPr>
            <a:r>
              <a:rPr lang="en-US" dirty="0">
                <a:ea typeface="Verdana" panose="020B0604030504040204" pitchFamily="34" charset="0"/>
                <a:cs typeface="Calibri" panose="020F0502020204030204" pitchFamily="34" charset="0"/>
              </a:rPr>
              <a:t>but</a:t>
            </a:r>
            <a:endParaRPr lang="en-US" dirty="0">
              <a:effectLst/>
              <a:ea typeface="Verdana" panose="020B0604030504040204" pitchFamily="34" charset="0"/>
              <a:cs typeface="Calibri" panose="020F0502020204030204" pitchFamily="34" charset="0"/>
            </a:endParaRPr>
          </a:p>
          <a:p>
            <a:pPr marL="342900" indent="-342900" fontAlgn="base">
              <a:lnSpc>
                <a:spcPct val="150000"/>
              </a:lnSpc>
              <a:spcAft>
                <a:spcPts val="1200"/>
              </a:spcAft>
            </a:pPr>
            <a:r>
              <a:rPr lang="en-US" dirty="0">
                <a:effectLst/>
                <a:ea typeface="Verdana" panose="020B0604030504040204" pitchFamily="34" charset="0"/>
                <a:cs typeface="Calibri" panose="020F0502020204030204" pitchFamily="34" charset="0"/>
              </a:rPr>
              <a:t>are conscious we need a LGBTQ+ lens on the work we do and how we </a:t>
            </a:r>
            <a:r>
              <a:rPr lang="en-US" dirty="0">
                <a:ea typeface="Verdana" panose="020B0604030504040204" pitchFamily="34" charset="0"/>
                <a:cs typeface="Calibri" panose="020F0502020204030204" pitchFamily="34" charset="0"/>
              </a:rPr>
              <a:t>develop </a:t>
            </a:r>
            <a:r>
              <a:rPr lang="en-US" dirty="0">
                <a:effectLst/>
                <a:ea typeface="Verdana" panose="020B0604030504040204" pitchFamily="34" charset="0"/>
                <a:cs typeface="Calibri" panose="020F0502020204030204" pitchFamily="34" charset="0"/>
              </a:rPr>
              <a:t>standards and requirements</a:t>
            </a:r>
          </a:p>
          <a:p>
            <a:pPr indent="0" fontAlgn="base">
              <a:lnSpc>
                <a:spcPct val="150000"/>
              </a:lnSpc>
              <a:spcAft>
                <a:spcPts val="1200"/>
              </a:spcAft>
              <a:buNone/>
            </a:pPr>
            <a:r>
              <a:rPr lang="en-US" dirty="0">
                <a:effectLst/>
                <a:ea typeface="Verdana" panose="020B0604030504040204" pitchFamily="34" charset="0"/>
                <a:cs typeface="Calibri" panose="020F0502020204030204" pitchFamily="34" charset="0"/>
              </a:rPr>
              <a:t>and</a:t>
            </a:r>
          </a:p>
          <a:p>
            <a:pPr marL="342900" indent="-342900" fontAlgn="base">
              <a:lnSpc>
                <a:spcPct val="150000"/>
              </a:lnSpc>
              <a:spcAft>
                <a:spcPts val="1200"/>
              </a:spcAft>
            </a:pPr>
            <a:r>
              <a:rPr lang="en-US" dirty="0">
                <a:effectLst/>
                <a:ea typeface="Verdana" panose="020B0604030504040204" pitchFamily="34" charset="0"/>
                <a:cs typeface="Calibri" panose="020F0502020204030204" pitchFamily="34" charset="0"/>
              </a:rPr>
              <a:t>need to consciously monitor it, ensure it is a living breathing reality                            - which ensures people feel actively included.</a:t>
            </a: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28</a:t>
            </a:fld>
            <a:endParaRPr lang="en-GB" dirty="0"/>
          </a:p>
        </p:txBody>
      </p:sp>
      <p:pic>
        <p:nvPicPr>
          <p:cNvPr id="6" name="Picture 5" descr="Chart, sunburst chart&#10;&#10;Description automatically generated">
            <a:extLst>
              <a:ext uri="{FF2B5EF4-FFF2-40B4-BE49-F238E27FC236}">
                <a16:creationId xmlns:a16="http://schemas.microsoft.com/office/drawing/2014/main" id="{57F4FC59-BFA9-4113-AED5-D0F9DB7A3B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4891" y="976806"/>
            <a:ext cx="4964935" cy="1932804"/>
          </a:xfrm>
          <a:prstGeom prst="rect">
            <a:avLst/>
          </a:prstGeom>
        </p:spPr>
      </p:pic>
    </p:spTree>
    <p:extLst>
      <p:ext uri="{BB962C8B-B14F-4D97-AF65-F5344CB8AC3E}">
        <p14:creationId xmlns:p14="http://schemas.microsoft.com/office/powerpoint/2010/main" val="502753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US" b="1" dirty="0"/>
              <a:t>Opportunities and next steps – inclusive consultation</a:t>
            </a: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276970" y="1177357"/>
            <a:ext cx="11391440" cy="5633654"/>
          </a:xfrm>
        </p:spPr>
        <p:txBody>
          <a:bodyPr/>
          <a:lstStyle/>
          <a:p>
            <a:pPr marL="342900" indent="-342900" fontAlgn="base">
              <a:lnSpc>
                <a:spcPct val="150000"/>
              </a:lnSpc>
              <a:spcAft>
                <a:spcPts val="1200"/>
              </a:spcAft>
            </a:pPr>
            <a:r>
              <a:rPr lang="en-US" sz="2200" dirty="0">
                <a:effectLst/>
                <a:ea typeface="Verdana" panose="020B0604030504040204" pitchFamily="34" charset="0"/>
                <a:cs typeface="Calibri" panose="020F0502020204030204" pitchFamily="34" charset="0"/>
              </a:rPr>
              <a:t>Consultation is a regular feature of our work </a:t>
            </a:r>
            <a:r>
              <a:rPr lang="en-US" sz="2200" dirty="0">
                <a:ea typeface="Verdana" panose="020B0604030504040204" pitchFamily="34" charset="0"/>
                <a:cs typeface="Calibri" panose="020F0502020204030204" pitchFamily="34" charset="0"/>
              </a:rPr>
              <a:t>a</a:t>
            </a:r>
            <a:r>
              <a:rPr lang="en-US" sz="2200" dirty="0">
                <a:effectLst/>
                <a:ea typeface="Verdana" panose="020B0604030504040204" pitchFamily="34" charset="0"/>
                <a:cs typeface="Calibri" panose="020F0502020204030204" pitchFamily="34" charset="0"/>
              </a:rPr>
              <a:t>t NMBI</a:t>
            </a:r>
          </a:p>
          <a:p>
            <a:pPr marL="342900" indent="-342900" fontAlgn="base">
              <a:lnSpc>
                <a:spcPct val="150000"/>
              </a:lnSpc>
              <a:spcAft>
                <a:spcPts val="1200"/>
              </a:spcAft>
            </a:pPr>
            <a:r>
              <a:rPr lang="en-US" sz="2200" dirty="0">
                <a:effectLst/>
                <a:ea typeface="Verdana" panose="020B0604030504040204" pitchFamily="34" charset="0"/>
                <a:cs typeface="Calibri" panose="020F0502020204030204" pitchFamily="34" charset="0"/>
              </a:rPr>
              <a:t>As we </a:t>
            </a:r>
            <a:r>
              <a:rPr lang="en-US" sz="2200" dirty="0">
                <a:ea typeface="Verdana" panose="020B0604030504040204" pitchFamily="34" charset="0"/>
                <a:cs typeface="Calibri" panose="020F0502020204030204" pitchFamily="34" charset="0"/>
              </a:rPr>
              <a:t>continue to draft and develop standards, guidance etc. w</a:t>
            </a:r>
            <a:r>
              <a:rPr lang="en-US" sz="2200" dirty="0">
                <a:effectLst/>
                <a:ea typeface="Verdana" panose="020B0604030504040204" pitchFamily="34" charset="0"/>
                <a:cs typeface="Calibri" panose="020F0502020204030204" pitchFamily="34" charset="0"/>
              </a:rPr>
              <a:t>e will ensure inclusive consultation.</a:t>
            </a:r>
          </a:p>
          <a:p>
            <a:pPr marL="342900" indent="-342900" fontAlgn="base">
              <a:lnSpc>
                <a:spcPct val="150000"/>
              </a:lnSpc>
              <a:spcAft>
                <a:spcPts val="1200"/>
              </a:spcAft>
            </a:pPr>
            <a:r>
              <a:rPr lang="en-US" sz="2200" dirty="0">
                <a:ea typeface="Verdana" panose="020B0604030504040204" pitchFamily="34" charset="0"/>
                <a:cs typeface="Calibri" panose="020F0502020204030204" pitchFamily="34" charset="0"/>
              </a:rPr>
              <a:t>We will b</a:t>
            </a:r>
            <a:r>
              <a:rPr lang="en-US" sz="2200" dirty="0">
                <a:effectLst/>
                <a:ea typeface="Verdana" panose="020B0604030504040204" pitchFamily="34" charset="0"/>
                <a:cs typeface="Calibri" panose="020F0502020204030204" pitchFamily="34" charset="0"/>
              </a:rPr>
              <a:t>e asking for your views, and you will be included in our stakeholder engagement and communications. </a:t>
            </a:r>
          </a:p>
          <a:p>
            <a:pPr marL="342900" indent="-342900" fontAlgn="base">
              <a:lnSpc>
                <a:spcPct val="150000"/>
              </a:lnSpc>
              <a:spcAft>
                <a:spcPts val="1200"/>
              </a:spcAft>
            </a:pPr>
            <a:r>
              <a:rPr lang="en-US" sz="2200" dirty="0">
                <a:ea typeface="Verdana" panose="020B0604030504040204" pitchFamily="34" charset="0"/>
                <a:cs typeface="Calibri" panose="020F0502020204030204" pitchFamily="34" charset="0"/>
              </a:rPr>
              <a:t>At NMBI we always welcome feedback and                                               are open to it – please contact us.</a:t>
            </a: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29</a:t>
            </a:fld>
            <a:endParaRPr lang="en-GB" dirty="0"/>
          </a:p>
        </p:txBody>
      </p:sp>
      <p:pic>
        <p:nvPicPr>
          <p:cNvPr id="6" name="Picture 5" descr="Diagram&#10;&#10;Description automatically generated">
            <a:extLst>
              <a:ext uri="{FF2B5EF4-FFF2-40B4-BE49-F238E27FC236}">
                <a16:creationId xmlns:a16="http://schemas.microsoft.com/office/drawing/2014/main" id="{12C78602-4851-40F8-9FFD-50C685B373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0284" y="3994184"/>
            <a:ext cx="2750257" cy="1447503"/>
          </a:xfrm>
          <a:prstGeom prst="rect">
            <a:avLst/>
          </a:prstGeom>
        </p:spPr>
      </p:pic>
    </p:spTree>
    <p:extLst>
      <p:ext uri="{BB962C8B-B14F-4D97-AF65-F5344CB8AC3E}">
        <p14:creationId xmlns:p14="http://schemas.microsoft.com/office/powerpoint/2010/main" val="676244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501C0-2FC8-1B42-BD3E-1DD189C500C5}"/>
              </a:ext>
            </a:extLst>
          </p:cNvPr>
          <p:cNvSpPr>
            <a:spLocks noGrp="1"/>
          </p:cNvSpPr>
          <p:nvPr>
            <p:ph type="ctrTitle"/>
          </p:nvPr>
        </p:nvSpPr>
        <p:spPr>
          <a:xfrm>
            <a:off x="5800285" y="1121828"/>
            <a:ext cx="4347761" cy="2508878"/>
          </a:xfrm>
        </p:spPr>
        <p:txBody>
          <a:bodyPr>
            <a:normAutofit/>
          </a:bodyPr>
          <a:lstStyle/>
          <a:p>
            <a:pPr>
              <a:lnSpc>
                <a:spcPct val="100000"/>
              </a:lnSpc>
            </a:pPr>
            <a:r>
              <a:rPr lang="en-US" sz="3200" dirty="0"/>
              <a:t>NMBI: who we are and what we do</a:t>
            </a:r>
            <a:br>
              <a:rPr lang="en-US" sz="3200" dirty="0"/>
            </a:br>
            <a:endParaRPr lang="en-US" sz="3200" dirty="0"/>
          </a:p>
        </p:txBody>
      </p:sp>
    </p:spTree>
    <p:extLst>
      <p:ext uri="{BB962C8B-B14F-4D97-AF65-F5344CB8AC3E}">
        <p14:creationId xmlns:p14="http://schemas.microsoft.com/office/powerpoint/2010/main" val="528490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9915-EE87-4A03-872B-28025DBC5F7C}"/>
              </a:ext>
            </a:extLst>
          </p:cNvPr>
          <p:cNvSpPr>
            <a:spLocks noGrp="1"/>
          </p:cNvSpPr>
          <p:nvPr>
            <p:ph type="title"/>
          </p:nvPr>
        </p:nvSpPr>
        <p:spPr/>
        <p:txBody>
          <a:bodyPr/>
          <a:lstStyle/>
          <a:p>
            <a:r>
              <a:rPr lang="en-US" b="1" dirty="0"/>
              <a:t>Opportunities and next steps </a:t>
            </a:r>
            <a:endParaRPr lang="en-GB" b="1" dirty="0"/>
          </a:p>
        </p:txBody>
      </p:sp>
      <p:sp>
        <p:nvSpPr>
          <p:cNvPr id="3" name="Content Placeholder 2">
            <a:extLst>
              <a:ext uri="{FF2B5EF4-FFF2-40B4-BE49-F238E27FC236}">
                <a16:creationId xmlns:a16="http://schemas.microsoft.com/office/drawing/2014/main" id="{AE77BBF3-CFA3-40A3-8ECC-59550BEBA6AC}"/>
              </a:ext>
            </a:extLst>
          </p:cNvPr>
          <p:cNvSpPr>
            <a:spLocks noGrp="1"/>
          </p:cNvSpPr>
          <p:nvPr>
            <p:ph idx="1"/>
          </p:nvPr>
        </p:nvSpPr>
        <p:spPr>
          <a:xfrm>
            <a:off x="605928" y="1306973"/>
            <a:ext cx="10950766" cy="5633654"/>
          </a:xfrm>
        </p:spPr>
        <p:txBody>
          <a:bodyPr/>
          <a:lstStyle/>
          <a:p>
            <a:pPr marL="342900" indent="-342900" fontAlgn="base">
              <a:lnSpc>
                <a:spcPct val="150000"/>
              </a:lnSpc>
              <a:spcAft>
                <a:spcPts val="1200"/>
              </a:spcAft>
            </a:pPr>
            <a:r>
              <a:rPr lang="en-US" sz="2400" dirty="0">
                <a:ea typeface="Verdana" panose="020B0604030504040204" pitchFamily="34" charset="0"/>
                <a:cs typeface="Calibri" panose="020F0502020204030204" pitchFamily="34" charset="0"/>
              </a:rPr>
              <a:t>Study the research from Michael Brown and Freda McCormick in the context of NMBI standards and guidance.</a:t>
            </a:r>
          </a:p>
          <a:p>
            <a:pPr marL="342900" indent="-342900" fontAlgn="base">
              <a:lnSpc>
                <a:spcPct val="150000"/>
              </a:lnSpc>
              <a:spcAft>
                <a:spcPts val="1200"/>
              </a:spcAft>
            </a:pPr>
            <a:endParaRPr lang="en-US" sz="2400" dirty="0">
              <a:ea typeface="Verdana" panose="020B0604030504040204" pitchFamily="34" charset="0"/>
              <a:cs typeface="Calibri" panose="020F0502020204030204" pitchFamily="34" charset="0"/>
            </a:endParaRPr>
          </a:p>
          <a:p>
            <a:pPr marL="342900" indent="-342900" fontAlgn="base">
              <a:lnSpc>
                <a:spcPct val="150000"/>
              </a:lnSpc>
              <a:spcAft>
                <a:spcPts val="1200"/>
              </a:spcAft>
            </a:pPr>
            <a:r>
              <a:rPr lang="en-US" sz="2400" dirty="0">
                <a:ea typeface="Verdana" panose="020B0604030504040204" pitchFamily="34" charset="0"/>
                <a:cs typeface="Calibri" panose="020F0502020204030204" pitchFamily="34" charset="0"/>
              </a:rPr>
              <a:t>Consider further stakeholder engagement on this issue in relation to NMBI’s existing documents - ‘The Code’ and the Nurse and Midwife Registration </a:t>
            </a:r>
            <a:r>
              <a:rPr lang="en-US" sz="2400" dirty="0" err="1">
                <a:ea typeface="Verdana" panose="020B0604030504040204" pitchFamily="34" charset="0"/>
                <a:cs typeface="Calibri" panose="020F0502020204030204" pitchFamily="34" charset="0"/>
              </a:rPr>
              <a:t>Programmes</a:t>
            </a:r>
            <a:r>
              <a:rPr lang="en-US" sz="2400" dirty="0">
                <a:ea typeface="Verdana" panose="020B0604030504040204" pitchFamily="34" charset="0"/>
                <a:cs typeface="Calibri" panose="020F0502020204030204" pitchFamily="34" charset="0"/>
              </a:rPr>
              <a:t> Standards and Requirements.</a:t>
            </a:r>
          </a:p>
          <a:p>
            <a:pPr lvl="0" indent="0" fontAlgn="base">
              <a:lnSpc>
                <a:spcPct val="150000"/>
              </a:lnSpc>
              <a:spcAft>
                <a:spcPts val="1200"/>
              </a:spcAft>
              <a:buNone/>
            </a:pPr>
            <a:endParaRPr lang="en-US" sz="2400" dirty="0">
              <a:effectLst/>
              <a:highlight>
                <a:srgbClr val="FFFF00"/>
              </a:highlight>
              <a:ea typeface="Verdana" panose="020B060403050404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AC1F3C0F-EDBE-4955-992D-8174D1067CF0}"/>
              </a:ext>
            </a:extLst>
          </p:cNvPr>
          <p:cNvSpPr txBox="1">
            <a:spLocks/>
          </p:cNvSpPr>
          <p:nvPr/>
        </p:nvSpPr>
        <p:spPr>
          <a:xfrm>
            <a:off x="396607" y="5676404"/>
            <a:ext cx="10710306" cy="1049367"/>
          </a:xfrm>
          <a:prstGeom prst="rect">
            <a:avLst/>
          </a:prstGeom>
        </p:spPr>
        <p:txBody>
          <a:bodyPr vert="horz" lIns="0" tIns="0" rIns="0" bIns="0" rtlCol="0">
            <a:noAutofit/>
          </a:bodyPr>
          <a:lstStyle>
            <a:lvl1pPr marL="0" indent="-180000" algn="l" defTabSz="914400" rtl="0" eaLnBrk="1" latinLnBrk="0" hangingPunct="1">
              <a:lnSpc>
                <a:spcPct val="90000"/>
              </a:lnSpc>
              <a:spcBef>
                <a:spcPts val="0"/>
              </a:spcBef>
              <a:spcAft>
                <a:spcPts val="1000"/>
              </a:spcAft>
              <a:buFont typeface="Arial" panose="020B0604020202020204" pitchFamily="34" charset="0"/>
              <a:buChar char="•"/>
              <a:defRPr sz="2000" b="0" i="0" kern="1200">
                <a:solidFill>
                  <a:schemeClr val="tx1"/>
                </a:solidFill>
                <a:latin typeface="Verdana" panose="020B0604030504040204" pitchFamily="34" charset="0"/>
                <a:ea typeface="+mn-ea"/>
                <a:cs typeface="+mn-cs"/>
              </a:defRPr>
            </a:lvl1pPr>
            <a:lvl2pPr marL="360000" indent="-180000" algn="l" defTabSz="914400" rtl="0" eaLnBrk="1" latinLnBrk="0" hangingPunct="1">
              <a:lnSpc>
                <a:spcPct val="90000"/>
              </a:lnSpc>
              <a:spcBef>
                <a:spcPts val="0"/>
              </a:spcBef>
              <a:spcAft>
                <a:spcPts val="900"/>
              </a:spcAft>
              <a:buFont typeface="Arial" panose="020B0604020202020204" pitchFamily="34" charset="0"/>
              <a:buChar char="•"/>
              <a:defRPr sz="1800" b="0" i="0" kern="1200">
                <a:solidFill>
                  <a:schemeClr val="tx1"/>
                </a:solidFill>
                <a:latin typeface="Verdana" panose="020B0604030504040204" pitchFamily="34" charset="0"/>
                <a:ea typeface="+mn-ea"/>
                <a:cs typeface="+mn-cs"/>
              </a:defRPr>
            </a:lvl2pPr>
            <a:lvl3pPr marL="54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3pPr>
            <a:lvl4pPr marL="72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4pPr>
            <a:lvl5pPr marL="900000" indent="-180000" algn="l" defTabSz="914400" rtl="0" eaLnBrk="1" latinLnBrk="0" hangingPunct="1">
              <a:lnSpc>
                <a:spcPct val="90000"/>
              </a:lnSpc>
              <a:spcBef>
                <a:spcPts val="0"/>
              </a:spcBef>
              <a:spcAft>
                <a:spcPts val="800"/>
              </a:spcAft>
              <a:buFont typeface="Arial" panose="020B0604020202020204" pitchFamily="34" charset="0"/>
              <a:buChar char="•"/>
              <a:defRPr sz="1600" b="0" i="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spcAft>
                <a:spcPts val="1200"/>
              </a:spcAft>
              <a:buNone/>
            </a:pPr>
            <a:endParaRPr lang="en-GB" dirty="0"/>
          </a:p>
        </p:txBody>
      </p:sp>
      <p:sp>
        <p:nvSpPr>
          <p:cNvPr id="4" name="Slide Number Placeholder 3">
            <a:extLst>
              <a:ext uri="{FF2B5EF4-FFF2-40B4-BE49-F238E27FC236}">
                <a16:creationId xmlns:a16="http://schemas.microsoft.com/office/drawing/2014/main" id="{0E422370-C2E5-4306-8265-F86A5EFC10B2}"/>
              </a:ext>
            </a:extLst>
          </p:cNvPr>
          <p:cNvSpPr>
            <a:spLocks noGrp="1"/>
          </p:cNvSpPr>
          <p:nvPr>
            <p:ph type="sldNum" sz="quarter" idx="12"/>
          </p:nvPr>
        </p:nvSpPr>
        <p:spPr/>
        <p:txBody>
          <a:bodyPr/>
          <a:lstStyle/>
          <a:p>
            <a:fld id="{C9F50CA0-BD74-45B8-A784-4830E7F2E906}" type="slidenum">
              <a:rPr lang="en-GB" smtClean="0"/>
              <a:t>30</a:t>
            </a:fld>
            <a:endParaRPr lang="en-GB" dirty="0"/>
          </a:p>
        </p:txBody>
      </p:sp>
    </p:spTree>
    <p:extLst>
      <p:ext uri="{BB962C8B-B14F-4D97-AF65-F5344CB8AC3E}">
        <p14:creationId xmlns:p14="http://schemas.microsoft.com/office/powerpoint/2010/main" val="2907290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41999-E497-4382-BE60-577465461AE2}"/>
              </a:ext>
            </a:extLst>
          </p:cNvPr>
          <p:cNvSpPr>
            <a:spLocks noGrp="1"/>
          </p:cNvSpPr>
          <p:nvPr>
            <p:ph type="ctrTitle"/>
          </p:nvPr>
        </p:nvSpPr>
        <p:spPr/>
        <p:txBody>
          <a:bodyPr/>
          <a:lstStyle/>
          <a:p>
            <a:r>
              <a:rPr lang="en-GB" dirty="0"/>
              <a:t>Thank you</a:t>
            </a:r>
          </a:p>
        </p:txBody>
      </p:sp>
      <p:sp>
        <p:nvSpPr>
          <p:cNvPr id="3" name="Subtitle 2">
            <a:extLst>
              <a:ext uri="{FF2B5EF4-FFF2-40B4-BE49-F238E27FC236}">
                <a16:creationId xmlns:a16="http://schemas.microsoft.com/office/drawing/2014/main" id="{DF3336A4-1548-41F5-8B11-93A6E7509E8E}"/>
              </a:ext>
            </a:extLst>
          </p:cNvPr>
          <p:cNvSpPr>
            <a:spLocks noGrp="1"/>
          </p:cNvSpPr>
          <p:nvPr>
            <p:ph type="subTitle" idx="1"/>
          </p:nvPr>
        </p:nvSpPr>
        <p:spPr>
          <a:xfrm>
            <a:off x="6096000" y="3117171"/>
            <a:ext cx="3845012" cy="1280160"/>
          </a:xfrm>
        </p:spPr>
        <p:txBody>
          <a:bodyPr>
            <a:normAutofit/>
          </a:bodyPr>
          <a:lstStyle/>
          <a:p>
            <a:r>
              <a:rPr lang="en-GB" sz="3200" dirty="0"/>
              <a:t>www.nmbi.ie</a:t>
            </a:r>
          </a:p>
        </p:txBody>
      </p:sp>
      <p:sp>
        <p:nvSpPr>
          <p:cNvPr id="4" name="Slide Number Placeholder 3">
            <a:extLst>
              <a:ext uri="{FF2B5EF4-FFF2-40B4-BE49-F238E27FC236}">
                <a16:creationId xmlns:a16="http://schemas.microsoft.com/office/drawing/2014/main" id="{F99D9D93-0D05-46D5-943C-7FF98AF1C908}"/>
              </a:ext>
            </a:extLst>
          </p:cNvPr>
          <p:cNvSpPr>
            <a:spLocks noGrp="1"/>
          </p:cNvSpPr>
          <p:nvPr>
            <p:ph type="sldNum" sz="quarter" idx="12"/>
          </p:nvPr>
        </p:nvSpPr>
        <p:spPr/>
        <p:txBody>
          <a:bodyPr/>
          <a:lstStyle/>
          <a:p>
            <a:fld id="{C9F50CA0-BD74-45B8-A784-4830E7F2E906}" type="slidenum">
              <a:rPr lang="en-GB" smtClean="0"/>
              <a:t>31</a:t>
            </a:fld>
            <a:endParaRPr lang="en-GB" dirty="0"/>
          </a:p>
        </p:txBody>
      </p:sp>
    </p:spTree>
    <p:extLst>
      <p:ext uri="{BB962C8B-B14F-4D97-AF65-F5344CB8AC3E}">
        <p14:creationId xmlns:p14="http://schemas.microsoft.com/office/powerpoint/2010/main" val="1304967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54A9F-AEA6-4A72-A8F9-7E0386A2CEC1}"/>
              </a:ext>
            </a:extLst>
          </p:cNvPr>
          <p:cNvSpPr>
            <a:spLocks noGrp="1"/>
          </p:cNvSpPr>
          <p:nvPr>
            <p:ph type="title"/>
          </p:nvPr>
        </p:nvSpPr>
        <p:spPr/>
        <p:txBody>
          <a:bodyPr/>
          <a:lstStyle/>
          <a:p>
            <a:r>
              <a:rPr lang="en-IE" b="1" dirty="0"/>
              <a:t>NMBI </a:t>
            </a:r>
            <a:r>
              <a:rPr lang="en-IE" dirty="0"/>
              <a:t>– Our values and our mission</a:t>
            </a:r>
          </a:p>
        </p:txBody>
      </p:sp>
      <p:grpSp>
        <p:nvGrpSpPr>
          <p:cNvPr id="16" name="Group 15">
            <a:extLst>
              <a:ext uri="{FF2B5EF4-FFF2-40B4-BE49-F238E27FC236}">
                <a16:creationId xmlns:a16="http://schemas.microsoft.com/office/drawing/2014/main" id="{0C9A81AB-314E-4118-B780-76933CEE0CCF}"/>
              </a:ext>
            </a:extLst>
          </p:cNvPr>
          <p:cNvGrpSpPr/>
          <p:nvPr/>
        </p:nvGrpSpPr>
        <p:grpSpPr>
          <a:xfrm>
            <a:off x="6893169" y="568107"/>
            <a:ext cx="4401178" cy="4662435"/>
            <a:chOff x="3938389" y="492369"/>
            <a:chExt cx="5646669" cy="5748280"/>
          </a:xfrm>
        </p:grpSpPr>
        <p:grpSp>
          <p:nvGrpSpPr>
            <p:cNvPr id="3" name="Group 2">
              <a:extLst>
                <a:ext uri="{FF2B5EF4-FFF2-40B4-BE49-F238E27FC236}">
                  <a16:creationId xmlns:a16="http://schemas.microsoft.com/office/drawing/2014/main" id="{9B49DED5-CE0D-4320-A1BB-56B61C9715E1}"/>
                </a:ext>
              </a:extLst>
            </p:cNvPr>
            <p:cNvGrpSpPr>
              <a:grpSpLocks/>
            </p:cNvGrpSpPr>
            <p:nvPr/>
          </p:nvGrpSpPr>
          <p:grpSpPr bwMode="auto">
            <a:xfrm>
              <a:off x="3938389" y="492369"/>
              <a:ext cx="5646669" cy="5748280"/>
              <a:chOff x="1478" y="3093"/>
              <a:chExt cx="9356" cy="9877"/>
            </a:xfrm>
          </p:grpSpPr>
          <p:sp>
            <p:nvSpPr>
              <p:cNvPr id="4" name="Freeform 3">
                <a:extLst>
                  <a:ext uri="{FF2B5EF4-FFF2-40B4-BE49-F238E27FC236}">
                    <a16:creationId xmlns:a16="http://schemas.microsoft.com/office/drawing/2014/main" id="{716D8DBD-3263-4A04-BD21-05D0652C3998}"/>
                  </a:ext>
                </a:extLst>
              </p:cNvPr>
              <p:cNvSpPr>
                <a:spLocks/>
              </p:cNvSpPr>
              <p:nvPr/>
            </p:nvSpPr>
            <p:spPr bwMode="auto">
              <a:xfrm>
                <a:off x="1478" y="6569"/>
                <a:ext cx="4576" cy="4576"/>
              </a:xfrm>
              <a:custGeom>
                <a:avLst/>
                <a:gdLst>
                  <a:gd name="T0" fmla="+- 0 3541 1478"/>
                  <a:gd name="T1" fmla="*/ T0 w 4576"/>
                  <a:gd name="T2" fmla="+- 0 6580 6570"/>
                  <a:gd name="T3" fmla="*/ 6580 h 4576"/>
                  <a:gd name="T4" fmla="+- 0 3251 1478"/>
                  <a:gd name="T5" fmla="*/ T4 w 4576"/>
                  <a:gd name="T6" fmla="+- 0 6628 6570"/>
                  <a:gd name="T7" fmla="*/ 6628 h 4576"/>
                  <a:gd name="T8" fmla="+- 0 2975 1478"/>
                  <a:gd name="T9" fmla="*/ T8 w 4576"/>
                  <a:gd name="T10" fmla="+- 0 6710 6570"/>
                  <a:gd name="T11" fmla="*/ 6710 h 4576"/>
                  <a:gd name="T12" fmla="+- 0 2714 1478"/>
                  <a:gd name="T13" fmla="*/ T12 w 4576"/>
                  <a:gd name="T14" fmla="+- 0 6825 6570"/>
                  <a:gd name="T15" fmla="*/ 6825 h 4576"/>
                  <a:gd name="T16" fmla="+- 0 2472 1478"/>
                  <a:gd name="T17" fmla="*/ T16 w 4576"/>
                  <a:gd name="T18" fmla="+- 0 6970 6570"/>
                  <a:gd name="T19" fmla="*/ 6970 h 4576"/>
                  <a:gd name="T20" fmla="+- 0 2250 1478"/>
                  <a:gd name="T21" fmla="*/ T20 w 4576"/>
                  <a:gd name="T22" fmla="+- 0 7143 6570"/>
                  <a:gd name="T23" fmla="*/ 7143 h 4576"/>
                  <a:gd name="T24" fmla="+- 0 2052 1478"/>
                  <a:gd name="T25" fmla="*/ T24 w 4576"/>
                  <a:gd name="T26" fmla="+- 0 7342 6570"/>
                  <a:gd name="T27" fmla="*/ 7342 h 4576"/>
                  <a:gd name="T28" fmla="+- 0 1879 1478"/>
                  <a:gd name="T29" fmla="*/ T28 w 4576"/>
                  <a:gd name="T30" fmla="+- 0 7564 6570"/>
                  <a:gd name="T31" fmla="*/ 7564 h 4576"/>
                  <a:gd name="T32" fmla="+- 0 1733 1478"/>
                  <a:gd name="T33" fmla="*/ T32 w 4576"/>
                  <a:gd name="T34" fmla="+- 0 7806 6570"/>
                  <a:gd name="T35" fmla="*/ 7806 h 4576"/>
                  <a:gd name="T36" fmla="+- 0 1618 1478"/>
                  <a:gd name="T37" fmla="*/ T36 w 4576"/>
                  <a:gd name="T38" fmla="+- 0 8066 6570"/>
                  <a:gd name="T39" fmla="*/ 8066 h 4576"/>
                  <a:gd name="T40" fmla="+- 0 1536 1478"/>
                  <a:gd name="T41" fmla="*/ T40 w 4576"/>
                  <a:gd name="T42" fmla="+- 0 8343 6570"/>
                  <a:gd name="T43" fmla="*/ 8343 h 4576"/>
                  <a:gd name="T44" fmla="+- 0 1489 1478"/>
                  <a:gd name="T45" fmla="*/ T44 w 4576"/>
                  <a:gd name="T46" fmla="+- 0 8632 6570"/>
                  <a:gd name="T47" fmla="*/ 8632 h 4576"/>
                  <a:gd name="T48" fmla="+- 0 1479 1478"/>
                  <a:gd name="T49" fmla="*/ T48 w 4576"/>
                  <a:gd name="T50" fmla="+- 0 8933 6570"/>
                  <a:gd name="T51" fmla="*/ 8933 h 4576"/>
                  <a:gd name="T52" fmla="+- 0 1508 1478"/>
                  <a:gd name="T53" fmla="*/ T52 w 4576"/>
                  <a:gd name="T54" fmla="+- 0 9228 6570"/>
                  <a:gd name="T55" fmla="*/ 9228 h 4576"/>
                  <a:gd name="T56" fmla="+- 0 1573 1478"/>
                  <a:gd name="T57" fmla="*/ T56 w 4576"/>
                  <a:gd name="T58" fmla="+- 0 9511 6570"/>
                  <a:gd name="T59" fmla="*/ 9511 h 4576"/>
                  <a:gd name="T60" fmla="+- 0 1672 1478"/>
                  <a:gd name="T61" fmla="*/ T60 w 4576"/>
                  <a:gd name="T62" fmla="+- 0 9780 6570"/>
                  <a:gd name="T63" fmla="*/ 9780 h 4576"/>
                  <a:gd name="T64" fmla="+- 0 1802 1478"/>
                  <a:gd name="T65" fmla="*/ T64 w 4576"/>
                  <a:gd name="T66" fmla="+- 0 10032 6570"/>
                  <a:gd name="T67" fmla="*/ 10032 h 4576"/>
                  <a:gd name="T68" fmla="+- 0 1962 1478"/>
                  <a:gd name="T69" fmla="*/ T68 w 4576"/>
                  <a:gd name="T70" fmla="+- 0 10264 6570"/>
                  <a:gd name="T71" fmla="*/ 10264 h 4576"/>
                  <a:gd name="T72" fmla="+- 0 2148 1478"/>
                  <a:gd name="T73" fmla="*/ T72 w 4576"/>
                  <a:gd name="T74" fmla="+- 0 10475 6570"/>
                  <a:gd name="T75" fmla="*/ 10475 h 4576"/>
                  <a:gd name="T76" fmla="+- 0 2359 1478"/>
                  <a:gd name="T77" fmla="*/ T76 w 4576"/>
                  <a:gd name="T78" fmla="+- 0 10661 6570"/>
                  <a:gd name="T79" fmla="*/ 10661 h 4576"/>
                  <a:gd name="T80" fmla="+- 0 2591 1478"/>
                  <a:gd name="T81" fmla="*/ T80 w 4576"/>
                  <a:gd name="T82" fmla="+- 0 10820 6570"/>
                  <a:gd name="T83" fmla="*/ 10820 h 4576"/>
                  <a:gd name="T84" fmla="+- 0 2843 1478"/>
                  <a:gd name="T85" fmla="*/ T84 w 4576"/>
                  <a:gd name="T86" fmla="+- 0 10951 6570"/>
                  <a:gd name="T87" fmla="*/ 10951 h 4576"/>
                  <a:gd name="T88" fmla="+- 0 3111 1478"/>
                  <a:gd name="T89" fmla="*/ T88 w 4576"/>
                  <a:gd name="T90" fmla="+- 0 11050 6570"/>
                  <a:gd name="T91" fmla="*/ 11050 h 4576"/>
                  <a:gd name="T92" fmla="+- 0 3395 1478"/>
                  <a:gd name="T93" fmla="*/ T92 w 4576"/>
                  <a:gd name="T94" fmla="+- 0 11115 6570"/>
                  <a:gd name="T95" fmla="*/ 11115 h 4576"/>
                  <a:gd name="T96" fmla="+- 0 3690 1478"/>
                  <a:gd name="T97" fmla="*/ T96 w 4576"/>
                  <a:gd name="T98" fmla="+- 0 11143 6570"/>
                  <a:gd name="T99" fmla="*/ 11143 h 4576"/>
                  <a:gd name="T100" fmla="+- 0 3990 1478"/>
                  <a:gd name="T101" fmla="*/ T100 w 4576"/>
                  <a:gd name="T102" fmla="+- 0 11134 6570"/>
                  <a:gd name="T103" fmla="*/ 11134 h 4576"/>
                  <a:gd name="T104" fmla="+- 0 4280 1478"/>
                  <a:gd name="T105" fmla="*/ T104 w 4576"/>
                  <a:gd name="T106" fmla="+- 0 11087 6570"/>
                  <a:gd name="T107" fmla="*/ 11087 h 4576"/>
                  <a:gd name="T108" fmla="+- 0 4556 1478"/>
                  <a:gd name="T109" fmla="*/ T108 w 4576"/>
                  <a:gd name="T110" fmla="+- 0 11004 6570"/>
                  <a:gd name="T111" fmla="*/ 11004 h 4576"/>
                  <a:gd name="T112" fmla="+- 0 4817 1478"/>
                  <a:gd name="T113" fmla="*/ T112 w 4576"/>
                  <a:gd name="T114" fmla="+- 0 10889 6570"/>
                  <a:gd name="T115" fmla="*/ 10889 h 4576"/>
                  <a:gd name="T116" fmla="+- 0 5059 1478"/>
                  <a:gd name="T117" fmla="*/ T116 w 4576"/>
                  <a:gd name="T118" fmla="+- 0 10744 6570"/>
                  <a:gd name="T119" fmla="*/ 10744 h 4576"/>
                  <a:gd name="T120" fmla="+- 0 5281 1478"/>
                  <a:gd name="T121" fmla="*/ T120 w 4576"/>
                  <a:gd name="T122" fmla="+- 0 10571 6570"/>
                  <a:gd name="T123" fmla="*/ 10571 h 4576"/>
                  <a:gd name="T124" fmla="+- 0 5479 1478"/>
                  <a:gd name="T125" fmla="*/ T124 w 4576"/>
                  <a:gd name="T126" fmla="+- 0 10372 6570"/>
                  <a:gd name="T127" fmla="*/ 10372 h 4576"/>
                  <a:gd name="T128" fmla="+- 0 5653 1478"/>
                  <a:gd name="T129" fmla="*/ T128 w 4576"/>
                  <a:gd name="T130" fmla="+- 0 10151 6570"/>
                  <a:gd name="T131" fmla="*/ 10151 h 4576"/>
                  <a:gd name="T132" fmla="+- 0 5798 1478"/>
                  <a:gd name="T133" fmla="*/ T132 w 4576"/>
                  <a:gd name="T134" fmla="+- 0 9908 6570"/>
                  <a:gd name="T135" fmla="*/ 9908 h 4576"/>
                  <a:gd name="T136" fmla="+- 0 5913 1478"/>
                  <a:gd name="T137" fmla="*/ T136 w 4576"/>
                  <a:gd name="T138" fmla="+- 0 9648 6570"/>
                  <a:gd name="T139" fmla="*/ 9648 h 4576"/>
                  <a:gd name="T140" fmla="+- 0 5995 1478"/>
                  <a:gd name="T141" fmla="*/ T140 w 4576"/>
                  <a:gd name="T142" fmla="+- 0 9371 6570"/>
                  <a:gd name="T143" fmla="*/ 9371 h 4576"/>
                  <a:gd name="T144" fmla="+- 0 6042 1478"/>
                  <a:gd name="T145" fmla="*/ T144 w 4576"/>
                  <a:gd name="T146" fmla="+- 0 9082 6570"/>
                  <a:gd name="T147" fmla="*/ 9082 h 4576"/>
                  <a:gd name="T148" fmla="+- 0 6052 1478"/>
                  <a:gd name="T149" fmla="*/ T148 w 4576"/>
                  <a:gd name="T150" fmla="+- 0 8782 6570"/>
                  <a:gd name="T151" fmla="*/ 8782 h 4576"/>
                  <a:gd name="T152" fmla="+- 0 6023 1478"/>
                  <a:gd name="T153" fmla="*/ T152 w 4576"/>
                  <a:gd name="T154" fmla="+- 0 8486 6570"/>
                  <a:gd name="T155" fmla="*/ 8486 h 4576"/>
                  <a:gd name="T156" fmla="+- 0 5958 1478"/>
                  <a:gd name="T157" fmla="*/ T156 w 4576"/>
                  <a:gd name="T158" fmla="+- 0 8203 6570"/>
                  <a:gd name="T159" fmla="*/ 8203 h 4576"/>
                  <a:gd name="T160" fmla="+- 0 5859 1478"/>
                  <a:gd name="T161" fmla="*/ T160 w 4576"/>
                  <a:gd name="T162" fmla="+- 0 7934 6570"/>
                  <a:gd name="T163" fmla="*/ 7934 h 4576"/>
                  <a:gd name="T164" fmla="+- 0 5729 1478"/>
                  <a:gd name="T165" fmla="*/ T164 w 4576"/>
                  <a:gd name="T166" fmla="+- 0 7682 6570"/>
                  <a:gd name="T167" fmla="*/ 7682 h 4576"/>
                  <a:gd name="T168" fmla="+- 0 5569 1478"/>
                  <a:gd name="T169" fmla="*/ T168 w 4576"/>
                  <a:gd name="T170" fmla="+- 0 7450 6570"/>
                  <a:gd name="T171" fmla="*/ 7450 h 4576"/>
                  <a:gd name="T172" fmla="+- 0 5383 1478"/>
                  <a:gd name="T173" fmla="*/ T172 w 4576"/>
                  <a:gd name="T174" fmla="+- 0 7240 6570"/>
                  <a:gd name="T175" fmla="*/ 7240 h 4576"/>
                  <a:gd name="T176" fmla="+- 0 5173 1478"/>
                  <a:gd name="T177" fmla="*/ T176 w 4576"/>
                  <a:gd name="T178" fmla="+- 0 7053 6570"/>
                  <a:gd name="T179" fmla="*/ 7053 h 4576"/>
                  <a:gd name="T180" fmla="+- 0 4941 1478"/>
                  <a:gd name="T181" fmla="*/ T180 w 4576"/>
                  <a:gd name="T182" fmla="+- 0 6894 6570"/>
                  <a:gd name="T183" fmla="*/ 6894 h 4576"/>
                  <a:gd name="T184" fmla="+- 0 4689 1478"/>
                  <a:gd name="T185" fmla="*/ T184 w 4576"/>
                  <a:gd name="T186" fmla="+- 0 6763 6570"/>
                  <a:gd name="T187" fmla="*/ 6763 h 4576"/>
                  <a:gd name="T188" fmla="+- 0 4420 1478"/>
                  <a:gd name="T189" fmla="*/ T188 w 4576"/>
                  <a:gd name="T190" fmla="+- 0 6664 6570"/>
                  <a:gd name="T191" fmla="*/ 6664 h 4576"/>
                  <a:gd name="T192" fmla="+- 0 4137 1478"/>
                  <a:gd name="T193" fmla="*/ T192 w 4576"/>
                  <a:gd name="T194" fmla="+- 0 6599 6570"/>
                  <a:gd name="T195" fmla="*/ 6599 h 4576"/>
                  <a:gd name="T196" fmla="+- 0 3841 1478"/>
                  <a:gd name="T197" fmla="*/ T196 w 4576"/>
                  <a:gd name="T198" fmla="+- 0 6571 6570"/>
                  <a:gd name="T199" fmla="*/ 6571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1"/>
                    </a:lnTo>
                    <a:lnTo>
                      <a:pt x="2137" y="4"/>
                    </a:lnTo>
                    <a:lnTo>
                      <a:pt x="2063" y="10"/>
                    </a:lnTo>
                    <a:lnTo>
                      <a:pt x="1989" y="19"/>
                    </a:lnTo>
                    <a:lnTo>
                      <a:pt x="1917" y="29"/>
                    </a:lnTo>
                    <a:lnTo>
                      <a:pt x="1845" y="42"/>
                    </a:lnTo>
                    <a:lnTo>
                      <a:pt x="1773" y="58"/>
                    </a:lnTo>
                    <a:lnTo>
                      <a:pt x="1703" y="75"/>
                    </a:lnTo>
                    <a:lnTo>
                      <a:pt x="1633" y="94"/>
                    </a:lnTo>
                    <a:lnTo>
                      <a:pt x="1565" y="116"/>
                    </a:lnTo>
                    <a:lnTo>
                      <a:pt x="1497" y="140"/>
                    </a:lnTo>
                    <a:lnTo>
                      <a:pt x="1430" y="166"/>
                    </a:lnTo>
                    <a:lnTo>
                      <a:pt x="1365" y="193"/>
                    </a:lnTo>
                    <a:lnTo>
                      <a:pt x="1300" y="223"/>
                    </a:lnTo>
                    <a:lnTo>
                      <a:pt x="1236" y="255"/>
                    </a:lnTo>
                    <a:lnTo>
                      <a:pt x="1174" y="288"/>
                    </a:lnTo>
                    <a:lnTo>
                      <a:pt x="1113" y="324"/>
                    </a:lnTo>
                    <a:lnTo>
                      <a:pt x="1053" y="361"/>
                    </a:lnTo>
                    <a:lnTo>
                      <a:pt x="994" y="400"/>
                    </a:lnTo>
                    <a:lnTo>
                      <a:pt x="937" y="441"/>
                    </a:lnTo>
                    <a:lnTo>
                      <a:pt x="881" y="483"/>
                    </a:lnTo>
                    <a:lnTo>
                      <a:pt x="826" y="527"/>
                    </a:lnTo>
                    <a:lnTo>
                      <a:pt x="772" y="573"/>
                    </a:lnTo>
                    <a:lnTo>
                      <a:pt x="721" y="621"/>
                    </a:lnTo>
                    <a:lnTo>
                      <a:pt x="670" y="670"/>
                    </a:lnTo>
                    <a:lnTo>
                      <a:pt x="621" y="720"/>
                    </a:lnTo>
                    <a:lnTo>
                      <a:pt x="574" y="772"/>
                    </a:lnTo>
                    <a:lnTo>
                      <a:pt x="528" y="825"/>
                    </a:lnTo>
                    <a:lnTo>
                      <a:pt x="484" y="880"/>
                    </a:lnTo>
                    <a:lnTo>
                      <a:pt x="441" y="936"/>
                    </a:lnTo>
                    <a:lnTo>
                      <a:pt x="401" y="994"/>
                    </a:lnTo>
                    <a:lnTo>
                      <a:pt x="362" y="1052"/>
                    </a:lnTo>
                    <a:lnTo>
                      <a:pt x="324" y="1112"/>
                    </a:lnTo>
                    <a:lnTo>
                      <a:pt x="289" y="1173"/>
                    </a:lnTo>
                    <a:lnTo>
                      <a:pt x="255" y="1236"/>
                    </a:lnTo>
                    <a:lnTo>
                      <a:pt x="224" y="1299"/>
                    </a:lnTo>
                    <a:lnTo>
                      <a:pt x="194" y="1364"/>
                    </a:lnTo>
                    <a:lnTo>
                      <a:pt x="166" y="1430"/>
                    </a:lnTo>
                    <a:lnTo>
                      <a:pt x="140" y="1496"/>
                    </a:lnTo>
                    <a:lnTo>
                      <a:pt x="117" y="1564"/>
                    </a:lnTo>
                    <a:lnTo>
                      <a:pt x="95" y="1633"/>
                    </a:lnTo>
                    <a:lnTo>
                      <a:pt x="76" y="1702"/>
                    </a:lnTo>
                    <a:lnTo>
                      <a:pt x="58" y="1773"/>
                    </a:lnTo>
                    <a:lnTo>
                      <a:pt x="43" y="1844"/>
                    </a:lnTo>
                    <a:lnTo>
                      <a:pt x="30" y="1916"/>
                    </a:lnTo>
                    <a:lnTo>
                      <a:pt x="19" y="1989"/>
                    </a:lnTo>
                    <a:lnTo>
                      <a:pt x="11" y="2062"/>
                    </a:lnTo>
                    <a:lnTo>
                      <a:pt x="5" y="2137"/>
                    </a:lnTo>
                    <a:lnTo>
                      <a:pt x="1" y="2212"/>
                    </a:lnTo>
                    <a:lnTo>
                      <a:pt x="0" y="2287"/>
                    </a:lnTo>
                    <a:lnTo>
                      <a:pt x="1" y="2363"/>
                    </a:lnTo>
                    <a:lnTo>
                      <a:pt x="5" y="2437"/>
                    </a:lnTo>
                    <a:lnTo>
                      <a:pt x="11" y="2512"/>
                    </a:lnTo>
                    <a:lnTo>
                      <a:pt x="19" y="2585"/>
                    </a:lnTo>
                    <a:lnTo>
                      <a:pt x="30" y="2658"/>
                    </a:lnTo>
                    <a:lnTo>
                      <a:pt x="43" y="2730"/>
                    </a:lnTo>
                    <a:lnTo>
                      <a:pt x="58" y="2801"/>
                    </a:lnTo>
                    <a:lnTo>
                      <a:pt x="76" y="2872"/>
                    </a:lnTo>
                    <a:lnTo>
                      <a:pt x="95" y="2941"/>
                    </a:lnTo>
                    <a:lnTo>
                      <a:pt x="117" y="3010"/>
                    </a:lnTo>
                    <a:lnTo>
                      <a:pt x="140" y="3078"/>
                    </a:lnTo>
                    <a:lnTo>
                      <a:pt x="166" y="3145"/>
                    </a:lnTo>
                    <a:lnTo>
                      <a:pt x="194" y="3210"/>
                    </a:lnTo>
                    <a:lnTo>
                      <a:pt x="224" y="3275"/>
                    </a:lnTo>
                    <a:lnTo>
                      <a:pt x="255" y="3338"/>
                    </a:lnTo>
                    <a:lnTo>
                      <a:pt x="289" y="3401"/>
                    </a:lnTo>
                    <a:lnTo>
                      <a:pt x="324" y="3462"/>
                    </a:lnTo>
                    <a:lnTo>
                      <a:pt x="362" y="3522"/>
                    </a:lnTo>
                    <a:lnTo>
                      <a:pt x="401" y="3581"/>
                    </a:lnTo>
                    <a:lnTo>
                      <a:pt x="441" y="3638"/>
                    </a:lnTo>
                    <a:lnTo>
                      <a:pt x="484" y="3694"/>
                    </a:lnTo>
                    <a:lnTo>
                      <a:pt x="528" y="3749"/>
                    </a:lnTo>
                    <a:lnTo>
                      <a:pt x="574" y="3802"/>
                    </a:lnTo>
                    <a:lnTo>
                      <a:pt x="621" y="3854"/>
                    </a:lnTo>
                    <a:lnTo>
                      <a:pt x="670" y="3905"/>
                    </a:lnTo>
                    <a:lnTo>
                      <a:pt x="721" y="3954"/>
                    </a:lnTo>
                    <a:lnTo>
                      <a:pt x="772" y="4001"/>
                    </a:lnTo>
                    <a:lnTo>
                      <a:pt x="826" y="4047"/>
                    </a:lnTo>
                    <a:lnTo>
                      <a:pt x="881" y="4091"/>
                    </a:lnTo>
                    <a:lnTo>
                      <a:pt x="937" y="4133"/>
                    </a:lnTo>
                    <a:lnTo>
                      <a:pt x="994" y="4174"/>
                    </a:lnTo>
                    <a:lnTo>
                      <a:pt x="1053" y="4213"/>
                    </a:lnTo>
                    <a:lnTo>
                      <a:pt x="1113" y="4250"/>
                    </a:lnTo>
                    <a:lnTo>
                      <a:pt x="1174" y="4286"/>
                    </a:lnTo>
                    <a:lnTo>
                      <a:pt x="1236" y="4319"/>
                    </a:lnTo>
                    <a:lnTo>
                      <a:pt x="1300" y="4351"/>
                    </a:lnTo>
                    <a:lnTo>
                      <a:pt x="1365" y="4381"/>
                    </a:lnTo>
                    <a:lnTo>
                      <a:pt x="1430" y="4409"/>
                    </a:lnTo>
                    <a:lnTo>
                      <a:pt x="1497" y="4434"/>
                    </a:lnTo>
                    <a:lnTo>
                      <a:pt x="1565" y="4458"/>
                    </a:lnTo>
                    <a:lnTo>
                      <a:pt x="1633" y="4480"/>
                    </a:lnTo>
                    <a:lnTo>
                      <a:pt x="1703" y="4499"/>
                    </a:lnTo>
                    <a:lnTo>
                      <a:pt x="1773" y="4517"/>
                    </a:lnTo>
                    <a:lnTo>
                      <a:pt x="1845" y="4532"/>
                    </a:lnTo>
                    <a:lnTo>
                      <a:pt x="1917" y="4545"/>
                    </a:lnTo>
                    <a:lnTo>
                      <a:pt x="1989" y="4555"/>
                    </a:lnTo>
                    <a:lnTo>
                      <a:pt x="2063" y="4564"/>
                    </a:lnTo>
                    <a:lnTo>
                      <a:pt x="2137" y="4570"/>
                    </a:lnTo>
                    <a:lnTo>
                      <a:pt x="2212" y="4573"/>
                    </a:lnTo>
                    <a:lnTo>
                      <a:pt x="2288" y="4575"/>
                    </a:lnTo>
                    <a:lnTo>
                      <a:pt x="2363" y="4573"/>
                    </a:lnTo>
                    <a:lnTo>
                      <a:pt x="2438" y="4570"/>
                    </a:lnTo>
                    <a:lnTo>
                      <a:pt x="2512" y="4564"/>
                    </a:lnTo>
                    <a:lnTo>
                      <a:pt x="2586" y="4555"/>
                    </a:lnTo>
                    <a:lnTo>
                      <a:pt x="2659" y="4545"/>
                    </a:lnTo>
                    <a:lnTo>
                      <a:pt x="2731" y="4532"/>
                    </a:lnTo>
                    <a:lnTo>
                      <a:pt x="2802" y="4517"/>
                    </a:lnTo>
                    <a:lnTo>
                      <a:pt x="2872" y="4499"/>
                    </a:lnTo>
                    <a:lnTo>
                      <a:pt x="2942" y="4480"/>
                    </a:lnTo>
                    <a:lnTo>
                      <a:pt x="3011" y="4458"/>
                    </a:lnTo>
                    <a:lnTo>
                      <a:pt x="3078" y="4434"/>
                    </a:lnTo>
                    <a:lnTo>
                      <a:pt x="3145" y="4409"/>
                    </a:lnTo>
                    <a:lnTo>
                      <a:pt x="3211" y="4381"/>
                    </a:lnTo>
                    <a:lnTo>
                      <a:pt x="3275" y="4351"/>
                    </a:lnTo>
                    <a:lnTo>
                      <a:pt x="3339" y="4319"/>
                    </a:lnTo>
                    <a:lnTo>
                      <a:pt x="3401" y="4286"/>
                    </a:lnTo>
                    <a:lnTo>
                      <a:pt x="3463" y="4250"/>
                    </a:lnTo>
                    <a:lnTo>
                      <a:pt x="3522" y="4213"/>
                    </a:lnTo>
                    <a:lnTo>
                      <a:pt x="3581" y="4174"/>
                    </a:lnTo>
                    <a:lnTo>
                      <a:pt x="3639" y="4133"/>
                    </a:lnTo>
                    <a:lnTo>
                      <a:pt x="3695" y="4091"/>
                    </a:lnTo>
                    <a:lnTo>
                      <a:pt x="3750" y="4047"/>
                    </a:lnTo>
                    <a:lnTo>
                      <a:pt x="3803" y="4001"/>
                    </a:lnTo>
                    <a:lnTo>
                      <a:pt x="3855" y="3954"/>
                    </a:lnTo>
                    <a:lnTo>
                      <a:pt x="3905" y="3905"/>
                    </a:lnTo>
                    <a:lnTo>
                      <a:pt x="3954" y="3854"/>
                    </a:lnTo>
                    <a:lnTo>
                      <a:pt x="4001" y="3802"/>
                    </a:lnTo>
                    <a:lnTo>
                      <a:pt x="4047" y="3749"/>
                    </a:lnTo>
                    <a:lnTo>
                      <a:pt x="4091" y="3694"/>
                    </a:lnTo>
                    <a:lnTo>
                      <a:pt x="4134" y="3638"/>
                    </a:lnTo>
                    <a:lnTo>
                      <a:pt x="4175" y="3581"/>
                    </a:lnTo>
                    <a:lnTo>
                      <a:pt x="4214" y="3522"/>
                    </a:lnTo>
                    <a:lnTo>
                      <a:pt x="4251" y="3462"/>
                    </a:lnTo>
                    <a:lnTo>
                      <a:pt x="4286" y="3401"/>
                    </a:lnTo>
                    <a:lnTo>
                      <a:pt x="4320" y="3338"/>
                    </a:lnTo>
                    <a:lnTo>
                      <a:pt x="4352" y="3275"/>
                    </a:lnTo>
                    <a:lnTo>
                      <a:pt x="4381" y="3210"/>
                    </a:lnTo>
                    <a:lnTo>
                      <a:pt x="4409" y="3145"/>
                    </a:lnTo>
                    <a:lnTo>
                      <a:pt x="4435" y="3078"/>
                    </a:lnTo>
                    <a:lnTo>
                      <a:pt x="4459" y="3010"/>
                    </a:lnTo>
                    <a:lnTo>
                      <a:pt x="4480" y="2941"/>
                    </a:lnTo>
                    <a:lnTo>
                      <a:pt x="4500" y="2872"/>
                    </a:lnTo>
                    <a:lnTo>
                      <a:pt x="4517" y="2801"/>
                    </a:lnTo>
                    <a:lnTo>
                      <a:pt x="4532" y="2730"/>
                    </a:lnTo>
                    <a:lnTo>
                      <a:pt x="4545" y="2658"/>
                    </a:lnTo>
                    <a:lnTo>
                      <a:pt x="4556" y="2585"/>
                    </a:lnTo>
                    <a:lnTo>
                      <a:pt x="4564" y="2512"/>
                    </a:lnTo>
                    <a:lnTo>
                      <a:pt x="4570" y="2437"/>
                    </a:lnTo>
                    <a:lnTo>
                      <a:pt x="4574" y="2363"/>
                    </a:lnTo>
                    <a:lnTo>
                      <a:pt x="4575" y="2287"/>
                    </a:lnTo>
                    <a:lnTo>
                      <a:pt x="4574" y="2212"/>
                    </a:lnTo>
                    <a:lnTo>
                      <a:pt x="4570" y="2137"/>
                    </a:lnTo>
                    <a:lnTo>
                      <a:pt x="4564" y="2062"/>
                    </a:lnTo>
                    <a:lnTo>
                      <a:pt x="4556" y="1989"/>
                    </a:lnTo>
                    <a:lnTo>
                      <a:pt x="4545" y="1916"/>
                    </a:lnTo>
                    <a:lnTo>
                      <a:pt x="4532" y="1844"/>
                    </a:lnTo>
                    <a:lnTo>
                      <a:pt x="4517" y="1773"/>
                    </a:lnTo>
                    <a:lnTo>
                      <a:pt x="4500" y="1702"/>
                    </a:lnTo>
                    <a:lnTo>
                      <a:pt x="4480" y="1633"/>
                    </a:lnTo>
                    <a:lnTo>
                      <a:pt x="4459" y="1564"/>
                    </a:lnTo>
                    <a:lnTo>
                      <a:pt x="4435" y="1496"/>
                    </a:lnTo>
                    <a:lnTo>
                      <a:pt x="4409" y="1430"/>
                    </a:lnTo>
                    <a:lnTo>
                      <a:pt x="4381" y="1364"/>
                    </a:lnTo>
                    <a:lnTo>
                      <a:pt x="4352" y="1299"/>
                    </a:lnTo>
                    <a:lnTo>
                      <a:pt x="4320" y="1236"/>
                    </a:lnTo>
                    <a:lnTo>
                      <a:pt x="4286" y="1173"/>
                    </a:lnTo>
                    <a:lnTo>
                      <a:pt x="4251" y="1112"/>
                    </a:lnTo>
                    <a:lnTo>
                      <a:pt x="4214" y="1052"/>
                    </a:lnTo>
                    <a:lnTo>
                      <a:pt x="4175" y="994"/>
                    </a:lnTo>
                    <a:lnTo>
                      <a:pt x="4134" y="936"/>
                    </a:lnTo>
                    <a:lnTo>
                      <a:pt x="4091" y="880"/>
                    </a:lnTo>
                    <a:lnTo>
                      <a:pt x="4047" y="825"/>
                    </a:lnTo>
                    <a:lnTo>
                      <a:pt x="4001" y="772"/>
                    </a:lnTo>
                    <a:lnTo>
                      <a:pt x="3954" y="720"/>
                    </a:lnTo>
                    <a:lnTo>
                      <a:pt x="3905" y="670"/>
                    </a:lnTo>
                    <a:lnTo>
                      <a:pt x="3855" y="621"/>
                    </a:lnTo>
                    <a:lnTo>
                      <a:pt x="3803" y="573"/>
                    </a:lnTo>
                    <a:lnTo>
                      <a:pt x="3750" y="527"/>
                    </a:lnTo>
                    <a:lnTo>
                      <a:pt x="3695" y="483"/>
                    </a:lnTo>
                    <a:lnTo>
                      <a:pt x="3639" y="441"/>
                    </a:lnTo>
                    <a:lnTo>
                      <a:pt x="3581" y="400"/>
                    </a:lnTo>
                    <a:lnTo>
                      <a:pt x="3522" y="361"/>
                    </a:lnTo>
                    <a:lnTo>
                      <a:pt x="3463" y="324"/>
                    </a:lnTo>
                    <a:lnTo>
                      <a:pt x="3401" y="288"/>
                    </a:lnTo>
                    <a:lnTo>
                      <a:pt x="3339" y="255"/>
                    </a:lnTo>
                    <a:lnTo>
                      <a:pt x="3275" y="223"/>
                    </a:lnTo>
                    <a:lnTo>
                      <a:pt x="3211" y="193"/>
                    </a:lnTo>
                    <a:lnTo>
                      <a:pt x="3145" y="166"/>
                    </a:lnTo>
                    <a:lnTo>
                      <a:pt x="3078" y="140"/>
                    </a:lnTo>
                    <a:lnTo>
                      <a:pt x="3011" y="116"/>
                    </a:lnTo>
                    <a:lnTo>
                      <a:pt x="2942" y="94"/>
                    </a:lnTo>
                    <a:lnTo>
                      <a:pt x="2872" y="75"/>
                    </a:lnTo>
                    <a:lnTo>
                      <a:pt x="2802" y="58"/>
                    </a:lnTo>
                    <a:lnTo>
                      <a:pt x="2731" y="42"/>
                    </a:lnTo>
                    <a:lnTo>
                      <a:pt x="2659" y="29"/>
                    </a:lnTo>
                    <a:lnTo>
                      <a:pt x="2586" y="19"/>
                    </a:lnTo>
                    <a:lnTo>
                      <a:pt x="2512" y="10"/>
                    </a:lnTo>
                    <a:lnTo>
                      <a:pt x="2438" y="4"/>
                    </a:lnTo>
                    <a:lnTo>
                      <a:pt x="2363" y="1"/>
                    </a:lnTo>
                    <a:lnTo>
                      <a:pt x="2288" y="0"/>
                    </a:lnTo>
                    <a:close/>
                  </a:path>
                </a:pathLst>
              </a:custGeom>
              <a:solidFill>
                <a:srgbClr val="00B0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sp>
            <p:nvSpPr>
              <p:cNvPr id="5" name="Freeform 4">
                <a:extLst>
                  <a:ext uri="{FF2B5EF4-FFF2-40B4-BE49-F238E27FC236}">
                    <a16:creationId xmlns:a16="http://schemas.microsoft.com/office/drawing/2014/main" id="{77188788-E803-4869-913B-2877C131108E}"/>
                  </a:ext>
                </a:extLst>
              </p:cNvPr>
              <p:cNvSpPr>
                <a:spLocks/>
              </p:cNvSpPr>
              <p:nvPr/>
            </p:nvSpPr>
            <p:spPr bwMode="auto">
              <a:xfrm>
                <a:off x="5049" y="3093"/>
                <a:ext cx="4576" cy="4576"/>
              </a:xfrm>
              <a:custGeom>
                <a:avLst/>
                <a:gdLst>
                  <a:gd name="T0" fmla="+- 0 7113 5050"/>
                  <a:gd name="T1" fmla="*/ T0 w 4576"/>
                  <a:gd name="T2" fmla="+- 0 3104 3093"/>
                  <a:gd name="T3" fmla="*/ 3104 h 4576"/>
                  <a:gd name="T4" fmla="+- 0 6823 5050"/>
                  <a:gd name="T5" fmla="*/ T4 w 4576"/>
                  <a:gd name="T6" fmla="+- 0 3151 3093"/>
                  <a:gd name="T7" fmla="*/ 3151 h 4576"/>
                  <a:gd name="T8" fmla="+- 0 6547 5050"/>
                  <a:gd name="T9" fmla="*/ T8 w 4576"/>
                  <a:gd name="T10" fmla="+- 0 3234 3093"/>
                  <a:gd name="T11" fmla="*/ 3234 h 4576"/>
                  <a:gd name="T12" fmla="+- 0 6286 5050"/>
                  <a:gd name="T13" fmla="*/ T12 w 4576"/>
                  <a:gd name="T14" fmla="+- 0 3349 3093"/>
                  <a:gd name="T15" fmla="*/ 3349 h 4576"/>
                  <a:gd name="T16" fmla="+- 0 6044 5050"/>
                  <a:gd name="T17" fmla="*/ T16 w 4576"/>
                  <a:gd name="T18" fmla="+- 0 3494 3093"/>
                  <a:gd name="T19" fmla="*/ 3494 h 4576"/>
                  <a:gd name="T20" fmla="+- 0 5822 5050"/>
                  <a:gd name="T21" fmla="*/ T20 w 4576"/>
                  <a:gd name="T22" fmla="+- 0 3667 3093"/>
                  <a:gd name="T23" fmla="*/ 3667 h 4576"/>
                  <a:gd name="T24" fmla="+- 0 5624 5050"/>
                  <a:gd name="T25" fmla="*/ T24 w 4576"/>
                  <a:gd name="T26" fmla="+- 0 3866 3093"/>
                  <a:gd name="T27" fmla="*/ 3866 h 4576"/>
                  <a:gd name="T28" fmla="+- 0 5451 5050"/>
                  <a:gd name="T29" fmla="*/ T28 w 4576"/>
                  <a:gd name="T30" fmla="+- 0 4087 3093"/>
                  <a:gd name="T31" fmla="*/ 4087 h 4576"/>
                  <a:gd name="T32" fmla="+- 0 5305 5050"/>
                  <a:gd name="T33" fmla="*/ T32 w 4576"/>
                  <a:gd name="T34" fmla="+- 0 4329 3093"/>
                  <a:gd name="T35" fmla="*/ 4329 h 4576"/>
                  <a:gd name="T36" fmla="+- 0 5190 5050"/>
                  <a:gd name="T37" fmla="*/ T36 w 4576"/>
                  <a:gd name="T38" fmla="+- 0 4590 3093"/>
                  <a:gd name="T39" fmla="*/ 4590 h 4576"/>
                  <a:gd name="T40" fmla="+- 0 5108 5050"/>
                  <a:gd name="T41" fmla="*/ T40 w 4576"/>
                  <a:gd name="T42" fmla="+- 0 4866 3093"/>
                  <a:gd name="T43" fmla="*/ 4866 h 4576"/>
                  <a:gd name="T44" fmla="+- 0 5061 5050"/>
                  <a:gd name="T45" fmla="*/ T44 w 4576"/>
                  <a:gd name="T46" fmla="+- 0 5156 3093"/>
                  <a:gd name="T47" fmla="*/ 5156 h 4576"/>
                  <a:gd name="T48" fmla="+- 0 5051 5050"/>
                  <a:gd name="T49" fmla="*/ T48 w 4576"/>
                  <a:gd name="T50" fmla="+- 0 5456 3093"/>
                  <a:gd name="T51" fmla="*/ 5456 h 4576"/>
                  <a:gd name="T52" fmla="+- 0 5080 5050"/>
                  <a:gd name="T53" fmla="*/ T52 w 4576"/>
                  <a:gd name="T54" fmla="+- 0 5752 3093"/>
                  <a:gd name="T55" fmla="*/ 5752 h 4576"/>
                  <a:gd name="T56" fmla="+- 0 5145 5050"/>
                  <a:gd name="T57" fmla="*/ T56 w 4576"/>
                  <a:gd name="T58" fmla="+- 0 6035 3093"/>
                  <a:gd name="T59" fmla="*/ 6035 h 4576"/>
                  <a:gd name="T60" fmla="+- 0 5244 5050"/>
                  <a:gd name="T61" fmla="*/ T60 w 4576"/>
                  <a:gd name="T62" fmla="+- 0 6304 3093"/>
                  <a:gd name="T63" fmla="*/ 6304 h 4576"/>
                  <a:gd name="T64" fmla="+- 0 5374 5050"/>
                  <a:gd name="T65" fmla="*/ T64 w 4576"/>
                  <a:gd name="T66" fmla="+- 0 6556 3093"/>
                  <a:gd name="T67" fmla="*/ 6556 h 4576"/>
                  <a:gd name="T68" fmla="+- 0 5534 5050"/>
                  <a:gd name="T69" fmla="*/ T68 w 4576"/>
                  <a:gd name="T70" fmla="+- 0 6788 3093"/>
                  <a:gd name="T71" fmla="*/ 6788 h 4576"/>
                  <a:gd name="T72" fmla="+- 0 5720 5050"/>
                  <a:gd name="T73" fmla="*/ T72 w 4576"/>
                  <a:gd name="T74" fmla="+- 0 6998 3093"/>
                  <a:gd name="T75" fmla="*/ 6998 h 4576"/>
                  <a:gd name="T76" fmla="+- 0 5930 5050"/>
                  <a:gd name="T77" fmla="*/ T76 w 4576"/>
                  <a:gd name="T78" fmla="+- 0 7184 3093"/>
                  <a:gd name="T79" fmla="*/ 7184 h 4576"/>
                  <a:gd name="T80" fmla="+- 0 6163 5050"/>
                  <a:gd name="T81" fmla="*/ T80 w 4576"/>
                  <a:gd name="T82" fmla="+- 0 7344 3093"/>
                  <a:gd name="T83" fmla="*/ 7344 h 4576"/>
                  <a:gd name="T84" fmla="+- 0 6414 5050"/>
                  <a:gd name="T85" fmla="*/ T84 w 4576"/>
                  <a:gd name="T86" fmla="+- 0 7474 3093"/>
                  <a:gd name="T87" fmla="*/ 7474 h 4576"/>
                  <a:gd name="T88" fmla="+- 0 6683 5050"/>
                  <a:gd name="T89" fmla="*/ T88 w 4576"/>
                  <a:gd name="T90" fmla="+- 0 7573 3093"/>
                  <a:gd name="T91" fmla="*/ 7573 h 4576"/>
                  <a:gd name="T92" fmla="+- 0 6966 5050"/>
                  <a:gd name="T93" fmla="*/ T92 w 4576"/>
                  <a:gd name="T94" fmla="+- 0 7638 3093"/>
                  <a:gd name="T95" fmla="*/ 7638 h 4576"/>
                  <a:gd name="T96" fmla="+- 0 7262 5050"/>
                  <a:gd name="T97" fmla="*/ T96 w 4576"/>
                  <a:gd name="T98" fmla="+- 0 7667 3093"/>
                  <a:gd name="T99" fmla="*/ 7667 h 4576"/>
                  <a:gd name="T100" fmla="+- 0 7562 5050"/>
                  <a:gd name="T101" fmla="*/ T100 w 4576"/>
                  <a:gd name="T102" fmla="+- 0 7657 3093"/>
                  <a:gd name="T103" fmla="*/ 7657 h 4576"/>
                  <a:gd name="T104" fmla="+- 0 7852 5050"/>
                  <a:gd name="T105" fmla="*/ T104 w 4576"/>
                  <a:gd name="T106" fmla="+- 0 7610 3093"/>
                  <a:gd name="T107" fmla="*/ 7610 h 4576"/>
                  <a:gd name="T108" fmla="+- 0 8128 5050"/>
                  <a:gd name="T109" fmla="*/ T108 w 4576"/>
                  <a:gd name="T110" fmla="+- 0 7528 3093"/>
                  <a:gd name="T111" fmla="*/ 7528 h 4576"/>
                  <a:gd name="T112" fmla="+- 0 8389 5050"/>
                  <a:gd name="T113" fmla="*/ T112 w 4576"/>
                  <a:gd name="T114" fmla="+- 0 7413 3093"/>
                  <a:gd name="T115" fmla="*/ 7413 h 4576"/>
                  <a:gd name="T116" fmla="+- 0 8631 5050"/>
                  <a:gd name="T117" fmla="*/ T116 w 4576"/>
                  <a:gd name="T118" fmla="+- 0 7268 3093"/>
                  <a:gd name="T119" fmla="*/ 7268 h 4576"/>
                  <a:gd name="T120" fmla="+- 0 8853 5050"/>
                  <a:gd name="T121" fmla="*/ T120 w 4576"/>
                  <a:gd name="T122" fmla="+- 0 7095 3093"/>
                  <a:gd name="T123" fmla="*/ 7095 h 4576"/>
                  <a:gd name="T124" fmla="+- 0 9051 5050"/>
                  <a:gd name="T125" fmla="*/ T124 w 4576"/>
                  <a:gd name="T126" fmla="+- 0 6896 3093"/>
                  <a:gd name="T127" fmla="*/ 6896 h 4576"/>
                  <a:gd name="T128" fmla="+- 0 9225 5050"/>
                  <a:gd name="T129" fmla="*/ T128 w 4576"/>
                  <a:gd name="T130" fmla="+- 0 6674 3093"/>
                  <a:gd name="T131" fmla="*/ 6674 h 4576"/>
                  <a:gd name="T132" fmla="+- 0 9370 5050"/>
                  <a:gd name="T133" fmla="*/ T132 w 4576"/>
                  <a:gd name="T134" fmla="+- 0 6432 3093"/>
                  <a:gd name="T135" fmla="*/ 6432 h 4576"/>
                  <a:gd name="T136" fmla="+- 0 9485 5050"/>
                  <a:gd name="T137" fmla="*/ T136 w 4576"/>
                  <a:gd name="T138" fmla="+- 0 6172 3093"/>
                  <a:gd name="T139" fmla="*/ 6172 h 4576"/>
                  <a:gd name="T140" fmla="+- 0 9567 5050"/>
                  <a:gd name="T141" fmla="*/ T140 w 4576"/>
                  <a:gd name="T142" fmla="+- 0 5895 3093"/>
                  <a:gd name="T143" fmla="*/ 5895 h 4576"/>
                  <a:gd name="T144" fmla="+- 0 9614 5050"/>
                  <a:gd name="T145" fmla="*/ T144 w 4576"/>
                  <a:gd name="T146" fmla="+- 0 5605 3093"/>
                  <a:gd name="T147" fmla="*/ 5605 h 4576"/>
                  <a:gd name="T148" fmla="+- 0 9624 5050"/>
                  <a:gd name="T149" fmla="*/ T148 w 4576"/>
                  <a:gd name="T150" fmla="+- 0 5305 3093"/>
                  <a:gd name="T151" fmla="*/ 5305 h 4576"/>
                  <a:gd name="T152" fmla="+- 0 9595 5050"/>
                  <a:gd name="T153" fmla="*/ T152 w 4576"/>
                  <a:gd name="T154" fmla="+- 0 5010 3093"/>
                  <a:gd name="T155" fmla="*/ 5010 h 4576"/>
                  <a:gd name="T156" fmla="+- 0 9530 5050"/>
                  <a:gd name="T157" fmla="*/ T156 w 4576"/>
                  <a:gd name="T158" fmla="+- 0 4726 3093"/>
                  <a:gd name="T159" fmla="*/ 4726 h 4576"/>
                  <a:gd name="T160" fmla="+- 0 9431 5050"/>
                  <a:gd name="T161" fmla="*/ T160 w 4576"/>
                  <a:gd name="T162" fmla="+- 0 4458 3093"/>
                  <a:gd name="T163" fmla="*/ 4458 h 4576"/>
                  <a:gd name="T164" fmla="+- 0 9301 5050"/>
                  <a:gd name="T165" fmla="*/ T164 w 4576"/>
                  <a:gd name="T166" fmla="+- 0 4206 3093"/>
                  <a:gd name="T167" fmla="*/ 4206 h 4576"/>
                  <a:gd name="T168" fmla="+- 0 9141 5050"/>
                  <a:gd name="T169" fmla="*/ T168 w 4576"/>
                  <a:gd name="T170" fmla="+- 0 3974 3093"/>
                  <a:gd name="T171" fmla="*/ 3974 h 4576"/>
                  <a:gd name="T172" fmla="+- 0 8955 5050"/>
                  <a:gd name="T173" fmla="*/ T172 w 4576"/>
                  <a:gd name="T174" fmla="+- 0 3763 3093"/>
                  <a:gd name="T175" fmla="*/ 3763 h 4576"/>
                  <a:gd name="T176" fmla="+- 0 8745 5050"/>
                  <a:gd name="T177" fmla="*/ T176 w 4576"/>
                  <a:gd name="T178" fmla="+- 0 3577 3093"/>
                  <a:gd name="T179" fmla="*/ 3577 h 4576"/>
                  <a:gd name="T180" fmla="+- 0 8512 5050"/>
                  <a:gd name="T181" fmla="*/ T180 w 4576"/>
                  <a:gd name="T182" fmla="+- 0 3418 3093"/>
                  <a:gd name="T183" fmla="*/ 3418 h 4576"/>
                  <a:gd name="T184" fmla="+- 0 8261 5050"/>
                  <a:gd name="T185" fmla="*/ T184 w 4576"/>
                  <a:gd name="T186" fmla="+- 0 3287 3093"/>
                  <a:gd name="T187" fmla="*/ 3287 h 4576"/>
                  <a:gd name="T188" fmla="+- 0 7992 5050"/>
                  <a:gd name="T189" fmla="*/ T188 w 4576"/>
                  <a:gd name="T190" fmla="+- 0 3188 3093"/>
                  <a:gd name="T191" fmla="*/ 3188 h 4576"/>
                  <a:gd name="T192" fmla="+- 0 7709 5050"/>
                  <a:gd name="T193" fmla="*/ T192 w 4576"/>
                  <a:gd name="T194" fmla="+- 0 3123 3093"/>
                  <a:gd name="T195" fmla="*/ 3123 h 4576"/>
                  <a:gd name="T196" fmla="+- 0 7413 5050"/>
                  <a:gd name="T197" fmla="*/ T196 w 4576"/>
                  <a:gd name="T198" fmla="+- 0 3094 3093"/>
                  <a:gd name="T199" fmla="*/ 3094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1"/>
                    </a:lnTo>
                    <a:lnTo>
                      <a:pt x="2137" y="5"/>
                    </a:lnTo>
                    <a:lnTo>
                      <a:pt x="2063" y="11"/>
                    </a:lnTo>
                    <a:lnTo>
                      <a:pt x="1989" y="19"/>
                    </a:lnTo>
                    <a:lnTo>
                      <a:pt x="1916" y="30"/>
                    </a:lnTo>
                    <a:lnTo>
                      <a:pt x="1844" y="43"/>
                    </a:lnTo>
                    <a:lnTo>
                      <a:pt x="1773" y="58"/>
                    </a:lnTo>
                    <a:lnTo>
                      <a:pt x="1703" y="76"/>
                    </a:lnTo>
                    <a:lnTo>
                      <a:pt x="1633" y="95"/>
                    </a:lnTo>
                    <a:lnTo>
                      <a:pt x="1564" y="117"/>
                    </a:lnTo>
                    <a:lnTo>
                      <a:pt x="1497" y="141"/>
                    </a:lnTo>
                    <a:lnTo>
                      <a:pt x="1430" y="166"/>
                    </a:lnTo>
                    <a:lnTo>
                      <a:pt x="1364" y="194"/>
                    </a:lnTo>
                    <a:lnTo>
                      <a:pt x="1300" y="224"/>
                    </a:lnTo>
                    <a:lnTo>
                      <a:pt x="1236" y="256"/>
                    </a:lnTo>
                    <a:lnTo>
                      <a:pt x="1174" y="289"/>
                    </a:lnTo>
                    <a:lnTo>
                      <a:pt x="1113" y="325"/>
                    </a:lnTo>
                    <a:lnTo>
                      <a:pt x="1053" y="362"/>
                    </a:lnTo>
                    <a:lnTo>
                      <a:pt x="994" y="401"/>
                    </a:lnTo>
                    <a:lnTo>
                      <a:pt x="937" y="442"/>
                    </a:lnTo>
                    <a:lnTo>
                      <a:pt x="880" y="484"/>
                    </a:lnTo>
                    <a:lnTo>
                      <a:pt x="826" y="528"/>
                    </a:lnTo>
                    <a:lnTo>
                      <a:pt x="772" y="574"/>
                    </a:lnTo>
                    <a:lnTo>
                      <a:pt x="720" y="621"/>
                    </a:lnTo>
                    <a:lnTo>
                      <a:pt x="670" y="670"/>
                    </a:lnTo>
                    <a:lnTo>
                      <a:pt x="621" y="721"/>
                    </a:lnTo>
                    <a:lnTo>
                      <a:pt x="574" y="773"/>
                    </a:lnTo>
                    <a:lnTo>
                      <a:pt x="528" y="826"/>
                    </a:lnTo>
                    <a:lnTo>
                      <a:pt x="484" y="881"/>
                    </a:lnTo>
                    <a:lnTo>
                      <a:pt x="441" y="937"/>
                    </a:lnTo>
                    <a:lnTo>
                      <a:pt x="401" y="994"/>
                    </a:lnTo>
                    <a:lnTo>
                      <a:pt x="362" y="1053"/>
                    </a:lnTo>
                    <a:lnTo>
                      <a:pt x="324" y="1113"/>
                    </a:lnTo>
                    <a:lnTo>
                      <a:pt x="289" y="1174"/>
                    </a:lnTo>
                    <a:lnTo>
                      <a:pt x="255" y="1236"/>
                    </a:lnTo>
                    <a:lnTo>
                      <a:pt x="224" y="1300"/>
                    </a:lnTo>
                    <a:lnTo>
                      <a:pt x="194" y="1365"/>
                    </a:lnTo>
                    <a:lnTo>
                      <a:pt x="166" y="1430"/>
                    </a:lnTo>
                    <a:lnTo>
                      <a:pt x="140" y="1497"/>
                    </a:lnTo>
                    <a:lnTo>
                      <a:pt x="117" y="1565"/>
                    </a:lnTo>
                    <a:lnTo>
                      <a:pt x="95" y="1633"/>
                    </a:lnTo>
                    <a:lnTo>
                      <a:pt x="75" y="1703"/>
                    </a:lnTo>
                    <a:lnTo>
                      <a:pt x="58" y="1773"/>
                    </a:lnTo>
                    <a:lnTo>
                      <a:pt x="43" y="1845"/>
                    </a:lnTo>
                    <a:lnTo>
                      <a:pt x="30" y="1917"/>
                    </a:lnTo>
                    <a:lnTo>
                      <a:pt x="19" y="1990"/>
                    </a:lnTo>
                    <a:lnTo>
                      <a:pt x="11" y="2063"/>
                    </a:lnTo>
                    <a:lnTo>
                      <a:pt x="5" y="2137"/>
                    </a:lnTo>
                    <a:lnTo>
                      <a:pt x="1" y="2212"/>
                    </a:lnTo>
                    <a:lnTo>
                      <a:pt x="0" y="2288"/>
                    </a:lnTo>
                    <a:lnTo>
                      <a:pt x="1" y="2363"/>
                    </a:lnTo>
                    <a:lnTo>
                      <a:pt x="5" y="2438"/>
                    </a:lnTo>
                    <a:lnTo>
                      <a:pt x="11" y="2512"/>
                    </a:lnTo>
                    <a:lnTo>
                      <a:pt x="19" y="2586"/>
                    </a:lnTo>
                    <a:lnTo>
                      <a:pt x="30" y="2659"/>
                    </a:lnTo>
                    <a:lnTo>
                      <a:pt x="43" y="2731"/>
                    </a:lnTo>
                    <a:lnTo>
                      <a:pt x="58" y="2802"/>
                    </a:lnTo>
                    <a:lnTo>
                      <a:pt x="75" y="2873"/>
                    </a:lnTo>
                    <a:lnTo>
                      <a:pt x="95" y="2942"/>
                    </a:lnTo>
                    <a:lnTo>
                      <a:pt x="117" y="3011"/>
                    </a:lnTo>
                    <a:lnTo>
                      <a:pt x="140" y="3079"/>
                    </a:lnTo>
                    <a:lnTo>
                      <a:pt x="166" y="3145"/>
                    </a:lnTo>
                    <a:lnTo>
                      <a:pt x="194" y="3211"/>
                    </a:lnTo>
                    <a:lnTo>
                      <a:pt x="224" y="3276"/>
                    </a:lnTo>
                    <a:lnTo>
                      <a:pt x="255" y="3339"/>
                    </a:lnTo>
                    <a:lnTo>
                      <a:pt x="289" y="3401"/>
                    </a:lnTo>
                    <a:lnTo>
                      <a:pt x="324" y="3463"/>
                    </a:lnTo>
                    <a:lnTo>
                      <a:pt x="362" y="3523"/>
                    </a:lnTo>
                    <a:lnTo>
                      <a:pt x="401" y="3581"/>
                    </a:lnTo>
                    <a:lnTo>
                      <a:pt x="441" y="3639"/>
                    </a:lnTo>
                    <a:lnTo>
                      <a:pt x="484" y="3695"/>
                    </a:lnTo>
                    <a:lnTo>
                      <a:pt x="528" y="3750"/>
                    </a:lnTo>
                    <a:lnTo>
                      <a:pt x="574" y="3803"/>
                    </a:lnTo>
                    <a:lnTo>
                      <a:pt x="621" y="3855"/>
                    </a:lnTo>
                    <a:lnTo>
                      <a:pt x="670" y="3905"/>
                    </a:lnTo>
                    <a:lnTo>
                      <a:pt x="720" y="3954"/>
                    </a:lnTo>
                    <a:lnTo>
                      <a:pt x="772" y="4002"/>
                    </a:lnTo>
                    <a:lnTo>
                      <a:pt x="826" y="4047"/>
                    </a:lnTo>
                    <a:lnTo>
                      <a:pt x="880" y="4091"/>
                    </a:lnTo>
                    <a:lnTo>
                      <a:pt x="937" y="4134"/>
                    </a:lnTo>
                    <a:lnTo>
                      <a:pt x="994" y="4175"/>
                    </a:lnTo>
                    <a:lnTo>
                      <a:pt x="1053" y="4214"/>
                    </a:lnTo>
                    <a:lnTo>
                      <a:pt x="1113" y="4251"/>
                    </a:lnTo>
                    <a:lnTo>
                      <a:pt x="1174" y="4286"/>
                    </a:lnTo>
                    <a:lnTo>
                      <a:pt x="1236" y="4320"/>
                    </a:lnTo>
                    <a:lnTo>
                      <a:pt x="1300" y="4352"/>
                    </a:lnTo>
                    <a:lnTo>
                      <a:pt x="1364" y="4381"/>
                    </a:lnTo>
                    <a:lnTo>
                      <a:pt x="1430" y="4409"/>
                    </a:lnTo>
                    <a:lnTo>
                      <a:pt x="1497" y="4435"/>
                    </a:lnTo>
                    <a:lnTo>
                      <a:pt x="1564" y="4459"/>
                    </a:lnTo>
                    <a:lnTo>
                      <a:pt x="1633" y="4480"/>
                    </a:lnTo>
                    <a:lnTo>
                      <a:pt x="1703" y="4500"/>
                    </a:lnTo>
                    <a:lnTo>
                      <a:pt x="1773" y="4517"/>
                    </a:lnTo>
                    <a:lnTo>
                      <a:pt x="1844" y="4532"/>
                    </a:lnTo>
                    <a:lnTo>
                      <a:pt x="1916" y="4545"/>
                    </a:lnTo>
                    <a:lnTo>
                      <a:pt x="1989" y="4556"/>
                    </a:lnTo>
                    <a:lnTo>
                      <a:pt x="2063" y="4564"/>
                    </a:lnTo>
                    <a:lnTo>
                      <a:pt x="2137" y="4570"/>
                    </a:lnTo>
                    <a:lnTo>
                      <a:pt x="2212" y="4574"/>
                    </a:lnTo>
                    <a:lnTo>
                      <a:pt x="2288" y="4575"/>
                    </a:lnTo>
                    <a:lnTo>
                      <a:pt x="2363" y="4574"/>
                    </a:lnTo>
                    <a:lnTo>
                      <a:pt x="2438" y="4570"/>
                    </a:lnTo>
                    <a:lnTo>
                      <a:pt x="2512" y="4564"/>
                    </a:lnTo>
                    <a:lnTo>
                      <a:pt x="2586" y="4556"/>
                    </a:lnTo>
                    <a:lnTo>
                      <a:pt x="2659" y="4545"/>
                    </a:lnTo>
                    <a:lnTo>
                      <a:pt x="2731" y="4532"/>
                    </a:lnTo>
                    <a:lnTo>
                      <a:pt x="2802" y="4517"/>
                    </a:lnTo>
                    <a:lnTo>
                      <a:pt x="2872" y="4500"/>
                    </a:lnTo>
                    <a:lnTo>
                      <a:pt x="2942" y="4480"/>
                    </a:lnTo>
                    <a:lnTo>
                      <a:pt x="3011" y="4459"/>
                    </a:lnTo>
                    <a:lnTo>
                      <a:pt x="3078" y="4435"/>
                    </a:lnTo>
                    <a:lnTo>
                      <a:pt x="3145" y="4409"/>
                    </a:lnTo>
                    <a:lnTo>
                      <a:pt x="3211" y="4381"/>
                    </a:lnTo>
                    <a:lnTo>
                      <a:pt x="3275" y="4352"/>
                    </a:lnTo>
                    <a:lnTo>
                      <a:pt x="3339" y="4320"/>
                    </a:lnTo>
                    <a:lnTo>
                      <a:pt x="3401" y="4286"/>
                    </a:lnTo>
                    <a:lnTo>
                      <a:pt x="3462" y="4251"/>
                    </a:lnTo>
                    <a:lnTo>
                      <a:pt x="3522" y="4214"/>
                    </a:lnTo>
                    <a:lnTo>
                      <a:pt x="3581" y="4175"/>
                    </a:lnTo>
                    <a:lnTo>
                      <a:pt x="3639" y="4134"/>
                    </a:lnTo>
                    <a:lnTo>
                      <a:pt x="3695" y="4091"/>
                    </a:lnTo>
                    <a:lnTo>
                      <a:pt x="3749" y="4047"/>
                    </a:lnTo>
                    <a:lnTo>
                      <a:pt x="3803" y="4002"/>
                    </a:lnTo>
                    <a:lnTo>
                      <a:pt x="3855" y="3954"/>
                    </a:lnTo>
                    <a:lnTo>
                      <a:pt x="3905" y="3905"/>
                    </a:lnTo>
                    <a:lnTo>
                      <a:pt x="3954" y="3855"/>
                    </a:lnTo>
                    <a:lnTo>
                      <a:pt x="4001" y="3803"/>
                    </a:lnTo>
                    <a:lnTo>
                      <a:pt x="4047" y="3750"/>
                    </a:lnTo>
                    <a:lnTo>
                      <a:pt x="4091" y="3695"/>
                    </a:lnTo>
                    <a:lnTo>
                      <a:pt x="4134" y="3639"/>
                    </a:lnTo>
                    <a:lnTo>
                      <a:pt x="4175" y="3581"/>
                    </a:lnTo>
                    <a:lnTo>
                      <a:pt x="4214" y="3523"/>
                    </a:lnTo>
                    <a:lnTo>
                      <a:pt x="4251" y="3463"/>
                    </a:lnTo>
                    <a:lnTo>
                      <a:pt x="4286" y="3401"/>
                    </a:lnTo>
                    <a:lnTo>
                      <a:pt x="4320" y="3339"/>
                    </a:lnTo>
                    <a:lnTo>
                      <a:pt x="4351" y="3276"/>
                    </a:lnTo>
                    <a:lnTo>
                      <a:pt x="4381" y="3211"/>
                    </a:lnTo>
                    <a:lnTo>
                      <a:pt x="4409" y="3145"/>
                    </a:lnTo>
                    <a:lnTo>
                      <a:pt x="4435" y="3079"/>
                    </a:lnTo>
                    <a:lnTo>
                      <a:pt x="4459" y="3011"/>
                    </a:lnTo>
                    <a:lnTo>
                      <a:pt x="4480" y="2942"/>
                    </a:lnTo>
                    <a:lnTo>
                      <a:pt x="4500" y="2873"/>
                    </a:lnTo>
                    <a:lnTo>
                      <a:pt x="4517" y="2802"/>
                    </a:lnTo>
                    <a:lnTo>
                      <a:pt x="4532" y="2731"/>
                    </a:lnTo>
                    <a:lnTo>
                      <a:pt x="4545" y="2659"/>
                    </a:lnTo>
                    <a:lnTo>
                      <a:pt x="4556" y="2586"/>
                    </a:lnTo>
                    <a:lnTo>
                      <a:pt x="4564" y="2512"/>
                    </a:lnTo>
                    <a:lnTo>
                      <a:pt x="4570" y="2438"/>
                    </a:lnTo>
                    <a:lnTo>
                      <a:pt x="4574" y="2363"/>
                    </a:lnTo>
                    <a:lnTo>
                      <a:pt x="4575" y="2288"/>
                    </a:lnTo>
                    <a:lnTo>
                      <a:pt x="4574" y="2212"/>
                    </a:lnTo>
                    <a:lnTo>
                      <a:pt x="4570" y="2137"/>
                    </a:lnTo>
                    <a:lnTo>
                      <a:pt x="4564" y="2063"/>
                    </a:lnTo>
                    <a:lnTo>
                      <a:pt x="4556" y="1990"/>
                    </a:lnTo>
                    <a:lnTo>
                      <a:pt x="4545" y="1917"/>
                    </a:lnTo>
                    <a:lnTo>
                      <a:pt x="4532" y="1845"/>
                    </a:lnTo>
                    <a:lnTo>
                      <a:pt x="4517" y="1773"/>
                    </a:lnTo>
                    <a:lnTo>
                      <a:pt x="4500" y="1703"/>
                    </a:lnTo>
                    <a:lnTo>
                      <a:pt x="4480" y="1633"/>
                    </a:lnTo>
                    <a:lnTo>
                      <a:pt x="4459" y="1565"/>
                    </a:lnTo>
                    <a:lnTo>
                      <a:pt x="4435" y="1497"/>
                    </a:lnTo>
                    <a:lnTo>
                      <a:pt x="4409" y="1430"/>
                    </a:lnTo>
                    <a:lnTo>
                      <a:pt x="4381" y="1365"/>
                    </a:lnTo>
                    <a:lnTo>
                      <a:pt x="4351" y="1300"/>
                    </a:lnTo>
                    <a:lnTo>
                      <a:pt x="4320" y="1236"/>
                    </a:lnTo>
                    <a:lnTo>
                      <a:pt x="4286" y="1174"/>
                    </a:lnTo>
                    <a:lnTo>
                      <a:pt x="4251" y="1113"/>
                    </a:lnTo>
                    <a:lnTo>
                      <a:pt x="4214" y="1053"/>
                    </a:lnTo>
                    <a:lnTo>
                      <a:pt x="4175" y="994"/>
                    </a:lnTo>
                    <a:lnTo>
                      <a:pt x="4134" y="937"/>
                    </a:lnTo>
                    <a:lnTo>
                      <a:pt x="4091" y="881"/>
                    </a:lnTo>
                    <a:lnTo>
                      <a:pt x="4047" y="826"/>
                    </a:lnTo>
                    <a:lnTo>
                      <a:pt x="4001" y="773"/>
                    </a:lnTo>
                    <a:lnTo>
                      <a:pt x="3954" y="721"/>
                    </a:lnTo>
                    <a:lnTo>
                      <a:pt x="3905" y="670"/>
                    </a:lnTo>
                    <a:lnTo>
                      <a:pt x="3855" y="621"/>
                    </a:lnTo>
                    <a:lnTo>
                      <a:pt x="3803" y="574"/>
                    </a:lnTo>
                    <a:lnTo>
                      <a:pt x="3749" y="528"/>
                    </a:lnTo>
                    <a:lnTo>
                      <a:pt x="3695" y="484"/>
                    </a:lnTo>
                    <a:lnTo>
                      <a:pt x="3639" y="442"/>
                    </a:lnTo>
                    <a:lnTo>
                      <a:pt x="3581" y="401"/>
                    </a:lnTo>
                    <a:lnTo>
                      <a:pt x="3522" y="362"/>
                    </a:lnTo>
                    <a:lnTo>
                      <a:pt x="3462" y="325"/>
                    </a:lnTo>
                    <a:lnTo>
                      <a:pt x="3401" y="289"/>
                    </a:lnTo>
                    <a:lnTo>
                      <a:pt x="3339" y="256"/>
                    </a:lnTo>
                    <a:lnTo>
                      <a:pt x="3275" y="224"/>
                    </a:lnTo>
                    <a:lnTo>
                      <a:pt x="3211" y="194"/>
                    </a:lnTo>
                    <a:lnTo>
                      <a:pt x="3145" y="166"/>
                    </a:lnTo>
                    <a:lnTo>
                      <a:pt x="3078" y="141"/>
                    </a:lnTo>
                    <a:lnTo>
                      <a:pt x="3011" y="117"/>
                    </a:lnTo>
                    <a:lnTo>
                      <a:pt x="2942" y="95"/>
                    </a:lnTo>
                    <a:lnTo>
                      <a:pt x="2872" y="76"/>
                    </a:lnTo>
                    <a:lnTo>
                      <a:pt x="2802" y="58"/>
                    </a:lnTo>
                    <a:lnTo>
                      <a:pt x="2731" y="43"/>
                    </a:lnTo>
                    <a:lnTo>
                      <a:pt x="2659" y="30"/>
                    </a:lnTo>
                    <a:lnTo>
                      <a:pt x="2586" y="19"/>
                    </a:lnTo>
                    <a:lnTo>
                      <a:pt x="2512" y="11"/>
                    </a:lnTo>
                    <a:lnTo>
                      <a:pt x="2438" y="5"/>
                    </a:lnTo>
                    <a:lnTo>
                      <a:pt x="2363" y="1"/>
                    </a:lnTo>
                    <a:lnTo>
                      <a:pt x="2288" y="0"/>
                    </a:lnTo>
                    <a:close/>
                  </a:path>
                </a:pathLst>
              </a:custGeom>
              <a:solidFill>
                <a:srgbClr val="006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sp>
            <p:nvSpPr>
              <p:cNvPr id="6" name="Freeform 5">
                <a:extLst>
                  <a:ext uri="{FF2B5EF4-FFF2-40B4-BE49-F238E27FC236}">
                    <a16:creationId xmlns:a16="http://schemas.microsoft.com/office/drawing/2014/main" id="{4D445AE8-37E1-4794-A384-AE88C46A2CEA}"/>
                  </a:ext>
                </a:extLst>
              </p:cNvPr>
              <p:cNvSpPr>
                <a:spLocks/>
              </p:cNvSpPr>
              <p:nvPr/>
            </p:nvSpPr>
            <p:spPr bwMode="auto">
              <a:xfrm>
                <a:off x="6258" y="8394"/>
                <a:ext cx="4576" cy="4576"/>
              </a:xfrm>
              <a:custGeom>
                <a:avLst/>
                <a:gdLst>
                  <a:gd name="T0" fmla="+- 0 7790 5727"/>
                  <a:gd name="T1" fmla="*/ T0 w 4576"/>
                  <a:gd name="T2" fmla="+- 0 9180 9169"/>
                  <a:gd name="T3" fmla="*/ 9180 h 4576"/>
                  <a:gd name="T4" fmla="+- 0 7501 5727"/>
                  <a:gd name="T5" fmla="*/ T4 w 4576"/>
                  <a:gd name="T6" fmla="+- 0 9228 9169"/>
                  <a:gd name="T7" fmla="*/ 9228 h 4576"/>
                  <a:gd name="T8" fmla="+- 0 7224 5727"/>
                  <a:gd name="T9" fmla="*/ T8 w 4576"/>
                  <a:gd name="T10" fmla="+- 0 9310 9169"/>
                  <a:gd name="T11" fmla="*/ 9310 h 4576"/>
                  <a:gd name="T12" fmla="+- 0 6964 5727"/>
                  <a:gd name="T13" fmla="*/ T12 w 4576"/>
                  <a:gd name="T14" fmla="+- 0 9425 9169"/>
                  <a:gd name="T15" fmla="*/ 9425 h 4576"/>
                  <a:gd name="T16" fmla="+- 0 6721 5727"/>
                  <a:gd name="T17" fmla="*/ T16 w 4576"/>
                  <a:gd name="T18" fmla="+- 0 9570 9169"/>
                  <a:gd name="T19" fmla="*/ 9570 h 4576"/>
                  <a:gd name="T20" fmla="+- 0 6500 5727"/>
                  <a:gd name="T21" fmla="*/ T20 w 4576"/>
                  <a:gd name="T22" fmla="+- 0 9743 9169"/>
                  <a:gd name="T23" fmla="*/ 9743 h 4576"/>
                  <a:gd name="T24" fmla="+- 0 6301 5727"/>
                  <a:gd name="T25" fmla="*/ T24 w 4576"/>
                  <a:gd name="T26" fmla="+- 0 9942 9169"/>
                  <a:gd name="T27" fmla="*/ 9942 h 4576"/>
                  <a:gd name="T28" fmla="+- 0 6128 5727"/>
                  <a:gd name="T29" fmla="*/ T28 w 4576"/>
                  <a:gd name="T30" fmla="+- 0 10163 9169"/>
                  <a:gd name="T31" fmla="*/ 10163 h 4576"/>
                  <a:gd name="T32" fmla="+- 0 5983 5727"/>
                  <a:gd name="T33" fmla="*/ T32 w 4576"/>
                  <a:gd name="T34" fmla="+- 0 10406 9169"/>
                  <a:gd name="T35" fmla="*/ 10406 h 4576"/>
                  <a:gd name="T36" fmla="+- 0 5868 5727"/>
                  <a:gd name="T37" fmla="*/ T36 w 4576"/>
                  <a:gd name="T38" fmla="+- 0 10666 9169"/>
                  <a:gd name="T39" fmla="*/ 10666 h 4576"/>
                  <a:gd name="T40" fmla="+- 0 5785 5727"/>
                  <a:gd name="T41" fmla="*/ T40 w 4576"/>
                  <a:gd name="T42" fmla="+- 0 10943 9169"/>
                  <a:gd name="T43" fmla="*/ 10943 h 4576"/>
                  <a:gd name="T44" fmla="+- 0 5738 5727"/>
                  <a:gd name="T45" fmla="*/ T44 w 4576"/>
                  <a:gd name="T46" fmla="+- 0 11232 9169"/>
                  <a:gd name="T47" fmla="*/ 11232 h 4576"/>
                  <a:gd name="T48" fmla="+- 0 5729 5727"/>
                  <a:gd name="T49" fmla="*/ T48 w 4576"/>
                  <a:gd name="T50" fmla="+- 0 11533 9169"/>
                  <a:gd name="T51" fmla="*/ 11533 h 4576"/>
                  <a:gd name="T52" fmla="+- 0 5757 5727"/>
                  <a:gd name="T53" fmla="*/ T52 w 4576"/>
                  <a:gd name="T54" fmla="+- 0 11828 9169"/>
                  <a:gd name="T55" fmla="*/ 11828 h 4576"/>
                  <a:gd name="T56" fmla="+- 0 5822 5727"/>
                  <a:gd name="T57" fmla="*/ T56 w 4576"/>
                  <a:gd name="T58" fmla="+- 0 12111 9169"/>
                  <a:gd name="T59" fmla="*/ 12111 h 4576"/>
                  <a:gd name="T60" fmla="+- 0 5921 5727"/>
                  <a:gd name="T61" fmla="*/ T60 w 4576"/>
                  <a:gd name="T62" fmla="+- 0 12380 9169"/>
                  <a:gd name="T63" fmla="*/ 12380 h 4576"/>
                  <a:gd name="T64" fmla="+- 0 6052 5727"/>
                  <a:gd name="T65" fmla="*/ T64 w 4576"/>
                  <a:gd name="T66" fmla="+- 0 12632 9169"/>
                  <a:gd name="T67" fmla="*/ 12632 h 4576"/>
                  <a:gd name="T68" fmla="+- 0 6211 5727"/>
                  <a:gd name="T69" fmla="*/ T68 w 4576"/>
                  <a:gd name="T70" fmla="+- 0 12864 9169"/>
                  <a:gd name="T71" fmla="*/ 12864 h 4576"/>
                  <a:gd name="T72" fmla="+- 0 6397 5727"/>
                  <a:gd name="T73" fmla="*/ T72 w 4576"/>
                  <a:gd name="T74" fmla="+- 0 13075 9169"/>
                  <a:gd name="T75" fmla="*/ 13075 h 4576"/>
                  <a:gd name="T76" fmla="+- 0 6608 5727"/>
                  <a:gd name="T77" fmla="*/ T76 w 4576"/>
                  <a:gd name="T78" fmla="+- 0 13261 9169"/>
                  <a:gd name="T79" fmla="*/ 13261 h 4576"/>
                  <a:gd name="T80" fmla="+- 0 6840 5727"/>
                  <a:gd name="T81" fmla="*/ T80 w 4576"/>
                  <a:gd name="T82" fmla="+- 0 13420 9169"/>
                  <a:gd name="T83" fmla="*/ 13420 h 4576"/>
                  <a:gd name="T84" fmla="+- 0 7092 5727"/>
                  <a:gd name="T85" fmla="*/ T84 w 4576"/>
                  <a:gd name="T86" fmla="+- 0 13551 9169"/>
                  <a:gd name="T87" fmla="*/ 13551 h 4576"/>
                  <a:gd name="T88" fmla="+- 0 7361 5727"/>
                  <a:gd name="T89" fmla="*/ T88 w 4576"/>
                  <a:gd name="T90" fmla="+- 0 13650 9169"/>
                  <a:gd name="T91" fmla="*/ 13650 h 4576"/>
                  <a:gd name="T92" fmla="+- 0 7644 5727"/>
                  <a:gd name="T93" fmla="*/ T92 w 4576"/>
                  <a:gd name="T94" fmla="+- 0 13715 9169"/>
                  <a:gd name="T95" fmla="*/ 13715 h 4576"/>
                  <a:gd name="T96" fmla="+- 0 7939 5727"/>
                  <a:gd name="T97" fmla="*/ T96 w 4576"/>
                  <a:gd name="T98" fmla="+- 0 13743 9169"/>
                  <a:gd name="T99" fmla="*/ 13743 h 4576"/>
                  <a:gd name="T100" fmla="+- 0 8240 5727"/>
                  <a:gd name="T101" fmla="*/ T100 w 4576"/>
                  <a:gd name="T102" fmla="+- 0 13734 9169"/>
                  <a:gd name="T103" fmla="*/ 13734 h 4576"/>
                  <a:gd name="T104" fmla="+- 0 8529 5727"/>
                  <a:gd name="T105" fmla="*/ T104 w 4576"/>
                  <a:gd name="T106" fmla="+- 0 13687 9169"/>
                  <a:gd name="T107" fmla="*/ 13687 h 4576"/>
                  <a:gd name="T108" fmla="+- 0 8806 5727"/>
                  <a:gd name="T109" fmla="*/ T108 w 4576"/>
                  <a:gd name="T110" fmla="+- 0 13604 9169"/>
                  <a:gd name="T111" fmla="*/ 13604 h 4576"/>
                  <a:gd name="T112" fmla="+- 0 9066 5727"/>
                  <a:gd name="T113" fmla="*/ T112 w 4576"/>
                  <a:gd name="T114" fmla="+- 0 13489 9169"/>
                  <a:gd name="T115" fmla="*/ 13489 h 4576"/>
                  <a:gd name="T116" fmla="+- 0 9309 5727"/>
                  <a:gd name="T117" fmla="*/ T116 w 4576"/>
                  <a:gd name="T118" fmla="+- 0 13344 9169"/>
                  <a:gd name="T119" fmla="*/ 13344 h 4576"/>
                  <a:gd name="T120" fmla="+- 0 9530 5727"/>
                  <a:gd name="T121" fmla="*/ T120 w 4576"/>
                  <a:gd name="T122" fmla="+- 0 13171 9169"/>
                  <a:gd name="T123" fmla="*/ 13171 h 4576"/>
                  <a:gd name="T124" fmla="+- 0 9729 5727"/>
                  <a:gd name="T125" fmla="*/ T124 w 4576"/>
                  <a:gd name="T126" fmla="+- 0 12972 9169"/>
                  <a:gd name="T127" fmla="*/ 12972 h 4576"/>
                  <a:gd name="T128" fmla="+- 0 9902 5727"/>
                  <a:gd name="T129" fmla="*/ T128 w 4576"/>
                  <a:gd name="T130" fmla="+- 0 12751 9169"/>
                  <a:gd name="T131" fmla="*/ 12751 h 4576"/>
                  <a:gd name="T132" fmla="+- 0 10047 5727"/>
                  <a:gd name="T133" fmla="*/ T132 w 4576"/>
                  <a:gd name="T134" fmla="+- 0 12508 9169"/>
                  <a:gd name="T135" fmla="*/ 12508 h 4576"/>
                  <a:gd name="T136" fmla="+- 0 10162 5727"/>
                  <a:gd name="T137" fmla="*/ T136 w 4576"/>
                  <a:gd name="T138" fmla="+- 0 12248 9169"/>
                  <a:gd name="T139" fmla="*/ 12248 h 4576"/>
                  <a:gd name="T140" fmla="+- 0 10245 5727"/>
                  <a:gd name="T141" fmla="*/ T140 w 4576"/>
                  <a:gd name="T142" fmla="+- 0 11971 9169"/>
                  <a:gd name="T143" fmla="*/ 11971 h 4576"/>
                  <a:gd name="T144" fmla="+- 0 10292 5727"/>
                  <a:gd name="T145" fmla="*/ T144 w 4576"/>
                  <a:gd name="T146" fmla="+- 0 11682 9169"/>
                  <a:gd name="T147" fmla="*/ 11682 h 4576"/>
                  <a:gd name="T148" fmla="+- 0 10301 5727"/>
                  <a:gd name="T149" fmla="*/ T148 w 4576"/>
                  <a:gd name="T150" fmla="+- 0 11382 9169"/>
                  <a:gd name="T151" fmla="*/ 11382 h 4576"/>
                  <a:gd name="T152" fmla="+- 0 10273 5727"/>
                  <a:gd name="T153" fmla="*/ T152 w 4576"/>
                  <a:gd name="T154" fmla="+- 0 11086 9169"/>
                  <a:gd name="T155" fmla="*/ 11086 h 4576"/>
                  <a:gd name="T156" fmla="+- 0 10208 5727"/>
                  <a:gd name="T157" fmla="*/ T156 w 4576"/>
                  <a:gd name="T158" fmla="+- 0 10803 9169"/>
                  <a:gd name="T159" fmla="*/ 10803 h 4576"/>
                  <a:gd name="T160" fmla="+- 0 10109 5727"/>
                  <a:gd name="T161" fmla="*/ T160 w 4576"/>
                  <a:gd name="T162" fmla="+- 0 10534 9169"/>
                  <a:gd name="T163" fmla="*/ 10534 h 4576"/>
                  <a:gd name="T164" fmla="+- 0 9978 5727"/>
                  <a:gd name="T165" fmla="*/ T164 w 4576"/>
                  <a:gd name="T166" fmla="+- 0 10282 9169"/>
                  <a:gd name="T167" fmla="*/ 10282 h 4576"/>
                  <a:gd name="T168" fmla="+- 0 9819 5727"/>
                  <a:gd name="T169" fmla="*/ T168 w 4576"/>
                  <a:gd name="T170" fmla="+- 0 10050 9169"/>
                  <a:gd name="T171" fmla="*/ 10050 h 4576"/>
                  <a:gd name="T172" fmla="+- 0 9633 5727"/>
                  <a:gd name="T173" fmla="*/ T172 w 4576"/>
                  <a:gd name="T174" fmla="+- 0 9839 9169"/>
                  <a:gd name="T175" fmla="*/ 9839 h 4576"/>
                  <a:gd name="T176" fmla="+- 0 9422 5727"/>
                  <a:gd name="T177" fmla="*/ T176 w 4576"/>
                  <a:gd name="T178" fmla="+- 0 9653 9169"/>
                  <a:gd name="T179" fmla="*/ 9653 h 4576"/>
                  <a:gd name="T180" fmla="+- 0 9190 5727"/>
                  <a:gd name="T181" fmla="*/ T180 w 4576"/>
                  <a:gd name="T182" fmla="+- 0 9494 9169"/>
                  <a:gd name="T183" fmla="*/ 9494 h 4576"/>
                  <a:gd name="T184" fmla="+- 0 8938 5727"/>
                  <a:gd name="T185" fmla="*/ T184 w 4576"/>
                  <a:gd name="T186" fmla="+- 0 9363 9169"/>
                  <a:gd name="T187" fmla="*/ 9363 h 4576"/>
                  <a:gd name="T188" fmla="+- 0 8669 5727"/>
                  <a:gd name="T189" fmla="*/ T188 w 4576"/>
                  <a:gd name="T190" fmla="+- 0 9264 9169"/>
                  <a:gd name="T191" fmla="*/ 9264 h 4576"/>
                  <a:gd name="T192" fmla="+- 0 8386 5727"/>
                  <a:gd name="T193" fmla="*/ T192 w 4576"/>
                  <a:gd name="T194" fmla="+- 0 9199 9169"/>
                  <a:gd name="T195" fmla="*/ 9199 h 4576"/>
                  <a:gd name="T196" fmla="+- 0 8090 5727"/>
                  <a:gd name="T197" fmla="*/ T196 w 4576"/>
                  <a:gd name="T198" fmla="+- 0 9171 9169"/>
                  <a:gd name="T199" fmla="*/ 9171 h 457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4576" h="4576">
                    <a:moveTo>
                      <a:pt x="2288" y="0"/>
                    </a:moveTo>
                    <a:lnTo>
                      <a:pt x="2212" y="2"/>
                    </a:lnTo>
                    <a:lnTo>
                      <a:pt x="2138" y="5"/>
                    </a:lnTo>
                    <a:lnTo>
                      <a:pt x="2063" y="11"/>
                    </a:lnTo>
                    <a:lnTo>
                      <a:pt x="1990" y="20"/>
                    </a:lnTo>
                    <a:lnTo>
                      <a:pt x="1917" y="30"/>
                    </a:lnTo>
                    <a:lnTo>
                      <a:pt x="1845" y="43"/>
                    </a:lnTo>
                    <a:lnTo>
                      <a:pt x="1774" y="59"/>
                    </a:lnTo>
                    <a:lnTo>
                      <a:pt x="1703" y="76"/>
                    </a:lnTo>
                    <a:lnTo>
                      <a:pt x="1634" y="95"/>
                    </a:lnTo>
                    <a:lnTo>
                      <a:pt x="1565" y="117"/>
                    </a:lnTo>
                    <a:lnTo>
                      <a:pt x="1497" y="141"/>
                    </a:lnTo>
                    <a:lnTo>
                      <a:pt x="1431" y="167"/>
                    </a:lnTo>
                    <a:lnTo>
                      <a:pt x="1365" y="194"/>
                    </a:lnTo>
                    <a:lnTo>
                      <a:pt x="1300" y="224"/>
                    </a:lnTo>
                    <a:lnTo>
                      <a:pt x="1237" y="256"/>
                    </a:lnTo>
                    <a:lnTo>
                      <a:pt x="1174" y="289"/>
                    </a:lnTo>
                    <a:lnTo>
                      <a:pt x="1113" y="325"/>
                    </a:lnTo>
                    <a:lnTo>
                      <a:pt x="1053" y="362"/>
                    </a:lnTo>
                    <a:lnTo>
                      <a:pt x="994" y="401"/>
                    </a:lnTo>
                    <a:lnTo>
                      <a:pt x="937" y="442"/>
                    </a:lnTo>
                    <a:lnTo>
                      <a:pt x="881" y="484"/>
                    </a:lnTo>
                    <a:lnTo>
                      <a:pt x="826" y="528"/>
                    </a:lnTo>
                    <a:lnTo>
                      <a:pt x="773" y="574"/>
                    </a:lnTo>
                    <a:lnTo>
                      <a:pt x="721" y="622"/>
                    </a:lnTo>
                    <a:lnTo>
                      <a:pt x="670" y="670"/>
                    </a:lnTo>
                    <a:lnTo>
                      <a:pt x="622" y="721"/>
                    </a:lnTo>
                    <a:lnTo>
                      <a:pt x="574" y="773"/>
                    </a:lnTo>
                    <a:lnTo>
                      <a:pt x="528" y="826"/>
                    </a:lnTo>
                    <a:lnTo>
                      <a:pt x="484" y="881"/>
                    </a:lnTo>
                    <a:lnTo>
                      <a:pt x="442" y="937"/>
                    </a:lnTo>
                    <a:lnTo>
                      <a:pt x="401" y="994"/>
                    </a:lnTo>
                    <a:lnTo>
                      <a:pt x="362" y="1053"/>
                    </a:lnTo>
                    <a:lnTo>
                      <a:pt x="325" y="1113"/>
                    </a:lnTo>
                    <a:lnTo>
                      <a:pt x="289" y="1174"/>
                    </a:lnTo>
                    <a:lnTo>
                      <a:pt x="256" y="1237"/>
                    </a:lnTo>
                    <a:lnTo>
                      <a:pt x="224" y="1300"/>
                    </a:lnTo>
                    <a:lnTo>
                      <a:pt x="194" y="1365"/>
                    </a:lnTo>
                    <a:lnTo>
                      <a:pt x="167" y="1431"/>
                    </a:lnTo>
                    <a:lnTo>
                      <a:pt x="141" y="1497"/>
                    </a:lnTo>
                    <a:lnTo>
                      <a:pt x="117" y="1565"/>
                    </a:lnTo>
                    <a:lnTo>
                      <a:pt x="95" y="1634"/>
                    </a:lnTo>
                    <a:lnTo>
                      <a:pt x="76" y="1703"/>
                    </a:lnTo>
                    <a:lnTo>
                      <a:pt x="58" y="1774"/>
                    </a:lnTo>
                    <a:lnTo>
                      <a:pt x="43" y="1845"/>
                    </a:lnTo>
                    <a:lnTo>
                      <a:pt x="30" y="1917"/>
                    </a:lnTo>
                    <a:lnTo>
                      <a:pt x="20" y="1990"/>
                    </a:lnTo>
                    <a:lnTo>
                      <a:pt x="11" y="2063"/>
                    </a:lnTo>
                    <a:lnTo>
                      <a:pt x="5" y="2138"/>
                    </a:lnTo>
                    <a:lnTo>
                      <a:pt x="2" y="2213"/>
                    </a:lnTo>
                    <a:lnTo>
                      <a:pt x="0" y="2288"/>
                    </a:lnTo>
                    <a:lnTo>
                      <a:pt x="2" y="2364"/>
                    </a:lnTo>
                    <a:lnTo>
                      <a:pt x="5" y="2438"/>
                    </a:lnTo>
                    <a:lnTo>
                      <a:pt x="11" y="2513"/>
                    </a:lnTo>
                    <a:lnTo>
                      <a:pt x="20" y="2586"/>
                    </a:lnTo>
                    <a:lnTo>
                      <a:pt x="30" y="2659"/>
                    </a:lnTo>
                    <a:lnTo>
                      <a:pt x="43" y="2731"/>
                    </a:lnTo>
                    <a:lnTo>
                      <a:pt x="58" y="2802"/>
                    </a:lnTo>
                    <a:lnTo>
                      <a:pt x="76" y="2873"/>
                    </a:lnTo>
                    <a:lnTo>
                      <a:pt x="95" y="2942"/>
                    </a:lnTo>
                    <a:lnTo>
                      <a:pt x="117" y="3011"/>
                    </a:lnTo>
                    <a:lnTo>
                      <a:pt x="141" y="3079"/>
                    </a:lnTo>
                    <a:lnTo>
                      <a:pt x="167" y="3146"/>
                    </a:lnTo>
                    <a:lnTo>
                      <a:pt x="194" y="3211"/>
                    </a:lnTo>
                    <a:lnTo>
                      <a:pt x="224" y="3276"/>
                    </a:lnTo>
                    <a:lnTo>
                      <a:pt x="256" y="3339"/>
                    </a:lnTo>
                    <a:lnTo>
                      <a:pt x="289" y="3402"/>
                    </a:lnTo>
                    <a:lnTo>
                      <a:pt x="325" y="3463"/>
                    </a:lnTo>
                    <a:lnTo>
                      <a:pt x="362" y="3523"/>
                    </a:lnTo>
                    <a:lnTo>
                      <a:pt x="401" y="3582"/>
                    </a:lnTo>
                    <a:lnTo>
                      <a:pt x="442" y="3639"/>
                    </a:lnTo>
                    <a:lnTo>
                      <a:pt x="484" y="3695"/>
                    </a:lnTo>
                    <a:lnTo>
                      <a:pt x="528" y="3750"/>
                    </a:lnTo>
                    <a:lnTo>
                      <a:pt x="574" y="3803"/>
                    </a:lnTo>
                    <a:lnTo>
                      <a:pt x="622" y="3855"/>
                    </a:lnTo>
                    <a:lnTo>
                      <a:pt x="670" y="3906"/>
                    </a:lnTo>
                    <a:lnTo>
                      <a:pt x="721" y="3955"/>
                    </a:lnTo>
                    <a:lnTo>
                      <a:pt x="773" y="4002"/>
                    </a:lnTo>
                    <a:lnTo>
                      <a:pt x="826" y="4048"/>
                    </a:lnTo>
                    <a:lnTo>
                      <a:pt x="881" y="4092"/>
                    </a:lnTo>
                    <a:lnTo>
                      <a:pt x="937" y="4134"/>
                    </a:lnTo>
                    <a:lnTo>
                      <a:pt x="994" y="4175"/>
                    </a:lnTo>
                    <a:lnTo>
                      <a:pt x="1053" y="4214"/>
                    </a:lnTo>
                    <a:lnTo>
                      <a:pt x="1113" y="4251"/>
                    </a:lnTo>
                    <a:lnTo>
                      <a:pt x="1174" y="4287"/>
                    </a:lnTo>
                    <a:lnTo>
                      <a:pt x="1237" y="4320"/>
                    </a:lnTo>
                    <a:lnTo>
                      <a:pt x="1300" y="4352"/>
                    </a:lnTo>
                    <a:lnTo>
                      <a:pt x="1365" y="4382"/>
                    </a:lnTo>
                    <a:lnTo>
                      <a:pt x="1431" y="4409"/>
                    </a:lnTo>
                    <a:lnTo>
                      <a:pt x="1497" y="4435"/>
                    </a:lnTo>
                    <a:lnTo>
                      <a:pt x="1565" y="4459"/>
                    </a:lnTo>
                    <a:lnTo>
                      <a:pt x="1634" y="4481"/>
                    </a:lnTo>
                    <a:lnTo>
                      <a:pt x="1703" y="4500"/>
                    </a:lnTo>
                    <a:lnTo>
                      <a:pt x="1774" y="4518"/>
                    </a:lnTo>
                    <a:lnTo>
                      <a:pt x="1845" y="4533"/>
                    </a:lnTo>
                    <a:lnTo>
                      <a:pt x="1917" y="4546"/>
                    </a:lnTo>
                    <a:lnTo>
                      <a:pt x="1990" y="4556"/>
                    </a:lnTo>
                    <a:lnTo>
                      <a:pt x="2063" y="4565"/>
                    </a:lnTo>
                    <a:lnTo>
                      <a:pt x="2138" y="4571"/>
                    </a:lnTo>
                    <a:lnTo>
                      <a:pt x="2212" y="4574"/>
                    </a:lnTo>
                    <a:lnTo>
                      <a:pt x="2288" y="4576"/>
                    </a:lnTo>
                    <a:lnTo>
                      <a:pt x="2363" y="4574"/>
                    </a:lnTo>
                    <a:lnTo>
                      <a:pt x="2438" y="4571"/>
                    </a:lnTo>
                    <a:lnTo>
                      <a:pt x="2513" y="4565"/>
                    </a:lnTo>
                    <a:lnTo>
                      <a:pt x="2586" y="4556"/>
                    </a:lnTo>
                    <a:lnTo>
                      <a:pt x="2659" y="4546"/>
                    </a:lnTo>
                    <a:lnTo>
                      <a:pt x="2731" y="4533"/>
                    </a:lnTo>
                    <a:lnTo>
                      <a:pt x="2802" y="4518"/>
                    </a:lnTo>
                    <a:lnTo>
                      <a:pt x="2873" y="4500"/>
                    </a:lnTo>
                    <a:lnTo>
                      <a:pt x="2942" y="4481"/>
                    </a:lnTo>
                    <a:lnTo>
                      <a:pt x="3011" y="4459"/>
                    </a:lnTo>
                    <a:lnTo>
                      <a:pt x="3079" y="4435"/>
                    </a:lnTo>
                    <a:lnTo>
                      <a:pt x="3145" y="4409"/>
                    </a:lnTo>
                    <a:lnTo>
                      <a:pt x="3211" y="4382"/>
                    </a:lnTo>
                    <a:lnTo>
                      <a:pt x="3276" y="4352"/>
                    </a:lnTo>
                    <a:lnTo>
                      <a:pt x="3339" y="4320"/>
                    </a:lnTo>
                    <a:lnTo>
                      <a:pt x="3402" y="4287"/>
                    </a:lnTo>
                    <a:lnTo>
                      <a:pt x="3463" y="4251"/>
                    </a:lnTo>
                    <a:lnTo>
                      <a:pt x="3523" y="4214"/>
                    </a:lnTo>
                    <a:lnTo>
                      <a:pt x="3582" y="4175"/>
                    </a:lnTo>
                    <a:lnTo>
                      <a:pt x="3639" y="4134"/>
                    </a:lnTo>
                    <a:lnTo>
                      <a:pt x="3695" y="4092"/>
                    </a:lnTo>
                    <a:lnTo>
                      <a:pt x="3750" y="4048"/>
                    </a:lnTo>
                    <a:lnTo>
                      <a:pt x="3803" y="4002"/>
                    </a:lnTo>
                    <a:lnTo>
                      <a:pt x="3855" y="3955"/>
                    </a:lnTo>
                    <a:lnTo>
                      <a:pt x="3906" y="3906"/>
                    </a:lnTo>
                    <a:lnTo>
                      <a:pt x="3954" y="3855"/>
                    </a:lnTo>
                    <a:lnTo>
                      <a:pt x="4002" y="3803"/>
                    </a:lnTo>
                    <a:lnTo>
                      <a:pt x="4048" y="3750"/>
                    </a:lnTo>
                    <a:lnTo>
                      <a:pt x="4092" y="3695"/>
                    </a:lnTo>
                    <a:lnTo>
                      <a:pt x="4134" y="3639"/>
                    </a:lnTo>
                    <a:lnTo>
                      <a:pt x="4175" y="3582"/>
                    </a:lnTo>
                    <a:lnTo>
                      <a:pt x="4214" y="3523"/>
                    </a:lnTo>
                    <a:lnTo>
                      <a:pt x="4251" y="3463"/>
                    </a:lnTo>
                    <a:lnTo>
                      <a:pt x="4287" y="3402"/>
                    </a:lnTo>
                    <a:lnTo>
                      <a:pt x="4320" y="3339"/>
                    </a:lnTo>
                    <a:lnTo>
                      <a:pt x="4352" y="3276"/>
                    </a:lnTo>
                    <a:lnTo>
                      <a:pt x="4382" y="3211"/>
                    </a:lnTo>
                    <a:lnTo>
                      <a:pt x="4409" y="3146"/>
                    </a:lnTo>
                    <a:lnTo>
                      <a:pt x="4435" y="3079"/>
                    </a:lnTo>
                    <a:lnTo>
                      <a:pt x="4459" y="3011"/>
                    </a:lnTo>
                    <a:lnTo>
                      <a:pt x="4481" y="2942"/>
                    </a:lnTo>
                    <a:lnTo>
                      <a:pt x="4500" y="2873"/>
                    </a:lnTo>
                    <a:lnTo>
                      <a:pt x="4518" y="2802"/>
                    </a:lnTo>
                    <a:lnTo>
                      <a:pt x="4533" y="2731"/>
                    </a:lnTo>
                    <a:lnTo>
                      <a:pt x="4546" y="2659"/>
                    </a:lnTo>
                    <a:lnTo>
                      <a:pt x="4556" y="2586"/>
                    </a:lnTo>
                    <a:lnTo>
                      <a:pt x="4565" y="2513"/>
                    </a:lnTo>
                    <a:lnTo>
                      <a:pt x="4571" y="2438"/>
                    </a:lnTo>
                    <a:lnTo>
                      <a:pt x="4574" y="2364"/>
                    </a:lnTo>
                    <a:lnTo>
                      <a:pt x="4576" y="2288"/>
                    </a:lnTo>
                    <a:lnTo>
                      <a:pt x="4574" y="2213"/>
                    </a:lnTo>
                    <a:lnTo>
                      <a:pt x="4571" y="2138"/>
                    </a:lnTo>
                    <a:lnTo>
                      <a:pt x="4565" y="2063"/>
                    </a:lnTo>
                    <a:lnTo>
                      <a:pt x="4556" y="1990"/>
                    </a:lnTo>
                    <a:lnTo>
                      <a:pt x="4546" y="1917"/>
                    </a:lnTo>
                    <a:lnTo>
                      <a:pt x="4533" y="1845"/>
                    </a:lnTo>
                    <a:lnTo>
                      <a:pt x="4518" y="1774"/>
                    </a:lnTo>
                    <a:lnTo>
                      <a:pt x="4500" y="1703"/>
                    </a:lnTo>
                    <a:lnTo>
                      <a:pt x="4481" y="1634"/>
                    </a:lnTo>
                    <a:lnTo>
                      <a:pt x="4459" y="1565"/>
                    </a:lnTo>
                    <a:lnTo>
                      <a:pt x="4435" y="1497"/>
                    </a:lnTo>
                    <a:lnTo>
                      <a:pt x="4409" y="1431"/>
                    </a:lnTo>
                    <a:lnTo>
                      <a:pt x="4382" y="1365"/>
                    </a:lnTo>
                    <a:lnTo>
                      <a:pt x="4352" y="1300"/>
                    </a:lnTo>
                    <a:lnTo>
                      <a:pt x="4320" y="1237"/>
                    </a:lnTo>
                    <a:lnTo>
                      <a:pt x="4287" y="1174"/>
                    </a:lnTo>
                    <a:lnTo>
                      <a:pt x="4251" y="1113"/>
                    </a:lnTo>
                    <a:lnTo>
                      <a:pt x="4214" y="1053"/>
                    </a:lnTo>
                    <a:lnTo>
                      <a:pt x="4175" y="994"/>
                    </a:lnTo>
                    <a:lnTo>
                      <a:pt x="4134" y="937"/>
                    </a:lnTo>
                    <a:lnTo>
                      <a:pt x="4092" y="881"/>
                    </a:lnTo>
                    <a:lnTo>
                      <a:pt x="4048" y="826"/>
                    </a:lnTo>
                    <a:lnTo>
                      <a:pt x="4002" y="773"/>
                    </a:lnTo>
                    <a:lnTo>
                      <a:pt x="3954" y="721"/>
                    </a:lnTo>
                    <a:lnTo>
                      <a:pt x="3906" y="670"/>
                    </a:lnTo>
                    <a:lnTo>
                      <a:pt x="3855" y="622"/>
                    </a:lnTo>
                    <a:lnTo>
                      <a:pt x="3803" y="574"/>
                    </a:lnTo>
                    <a:lnTo>
                      <a:pt x="3750" y="528"/>
                    </a:lnTo>
                    <a:lnTo>
                      <a:pt x="3695" y="484"/>
                    </a:lnTo>
                    <a:lnTo>
                      <a:pt x="3639" y="442"/>
                    </a:lnTo>
                    <a:lnTo>
                      <a:pt x="3582" y="401"/>
                    </a:lnTo>
                    <a:lnTo>
                      <a:pt x="3523" y="362"/>
                    </a:lnTo>
                    <a:lnTo>
                      <a:pt x="3463" y="325"/>
                    </a:lnTo>
                    <a:lnTo>
                      <a:pt x="3402" y="289"/>
                    </a:lnTo>
                    <a:lnTo>
                      <a:pt x="3339" y="256"/>
                    </a:lnTo>
                    <a:lnTo>
                      <a:pt x="3276" y="224"/>
                    </a:lnTo>
                    <a:lnTo>
                      <a:pt x="3211" y="194"/>
                    </a:lnTo>
                    <a:lnTo>
                      <a:pt x="3145" y="167"/>
                    </a:lnTo>
                    <a:lnTo>
                      <a:pt x="3079" y="141"/>
                    </a:lnTo>
                    <a:lnTo>
                      <a:pt x="3011" y="117"/>
                    </a:lnTo>
                    <a:lnTo>
                      <a:pt x="2942" y="95"/>
                    </a:lnTo>
                    <a:lnTo>
                      <a:pt x="2873" y="76"/>
                    </a:lnTo>
                    <a:lnTo>
                      <a:pt x="2802" y="59"/>
                    </a:lnTo>
                    <a:lnTo>
                      <a:pt x="2731" y="43"/>
                    </a:lnTo>
                    <a:lnTo>
                      <a:pt x="2659" y="30"/>
                    </a:lnTo>
                    <a:lnTo>
                      <a:pt x="2586" y="20"/>
                    </a:lnTo>
                    <a:lnTo>
                      <a:pt x="2513" y="11"/>
                    </a:lnTo>
                    <a:lnTo>
                      <a:pt x="2438" y="5"/>
                    </a:lnTo>
                    <a:lnTo>
                      <a:pt x="2363" y="2"/>
                    </a:lnTo>
                    <a:lnTo>
                      <a:pt x="2288" y="0"/>
                    </a:lnTo>
                    <a:close/>
                  </a:path>
                </a:pathLst>
              </a:custGeom>
              <a:solidFill>
                <a:srgbClr val="75B8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a:p>
            </p:txBody>
          </p:sp>
        </p:grpSp>
        <p:sp>
          <p:nvSpPr>
            <p:cNvPr id="11" name="TextBox 10">
              <a:extLst>
                <a:ext uri="{FF2B5EF4-FFF2-40B4-BE49-F238E27FC236}">
                  <a16:creationId xmlns:a16="http://schemas.microsoft.com/office/drawing/2014/main" id="{436809F7-EA58-46C6-BE5B-0BD8253CEA60}"/>
                </a:ext>
              </a:extLst>
            </p:cNvPr>
            <p:cNvSpPr txBox="1"/>
            <p:nvPr/>
          </p:nvSpPr>
          <p:spPr>
            <a:xfrm>
              <a:off x="6563249" y="923226"/>
              <a:ext cx="1822496" cy="1859266"/>
            </a:xfrm>
            <a:prstGeom prst="rect">
              <a:avLst/>
            </a:prstGeom>
            <a:noFill/>
          </p:spPr>
          <p:txBody>
            <a:bodyPr wrap="square">
              <a:spAutoFit/>
            </a:bodyPr>
            <a:lstStyle/>
            <a:p>
              <a:pPr marL="10795" marR="10795"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We are</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 regulatory body for</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 professions of NURSING and</a:t>
              </a:r>
              <a:r>
                <a:rPr lang="en-US" sz="1200" spc="-24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MIDWIFERY</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0795" marR="10795" algn="ctr">
                <a:lnSpc>
                  <a:spcPts val="1825"/>
                </a:lnSpc>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in Ireland</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sp>
          <p:nvSpPr>
            <p:cNvPr id="12" name="TextBox 11">
              <a:extLst>
                <a:ext uri="{FF2B5EF4-FFF2-40B4-BE49-F238E27FC236}">
                  <a16:creationId xmlns:a16="http://schemas.microsoft.com/office/drawing/2014/main" id="{EB125079-B081-4051-B987-91A93AB00CC9}"/>
                </a:ext>
              </a:extLst>
            </p:cNvPr>
            <p:cNvSpPr txBox="1"/>
            <p:nvPr/>
          </p:nvSpPr>
          <p:spPr>
            <a:xfrm>
              <a:off x="3961952" y="2856673"/>
              <a:ext cx="2705227" cy="2052289"/>
            </a:xfrm>
            <a:prstGeom prst="rect">
              <a:avLst/>
            </a:prstGeom>
            <a:noFill/>
          </p:spPr>
          <p:txBody>
            <a:bodyPr wrap="square">
              <a:spAutoFit/>
            </a:bodyPr>
            <a:lstStyle/>
            <a:p>
              <a:pPr marL="306705" marR="253365"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Our Vision</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308610" marR="253365"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is to provide leadership to registered nurses</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12065" marR="10795" indent="-635"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midwives in delivering safe care through innovative and proactive professional regulation.</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sp>
          <p:nvSpPr>
            <p:cNvPr id="14" name="TextBox 13">
              <a:extLst>
                <a:ext uri="{FF2B5EF4-FFF2-40B4-BE49-F238E27FC236}">
                  <a16:creationId xmlns:a16="http://schemas.microsoft.com/office/drawing/2014/main" id="{F35354D2-CD52-4188-848E-2F2DF13A4396}"/>
                </a:ext>
              </a:extLst>
            </p:cNvPr>
            <p:cNvSpPr txBox="1"/>
            <p:nvPr/>
          </p:nvSpPr>
          <p:spPr>
            <a:xfrm>
              <a:off x="6887743" y="3736690"/>
              <a:ext cx="2632854" cy="2418869"/>
            </a:xfrm>
            <a:prstGeom prst="rect">
              <a:avLst/>
            </a:prstGeom>
            <a:noFill/>
          </p:spPr>
          <p:txBody>
            <a:bodyPr wrap="square">
              <a:spAutoFit/>
            </a:bodyPr>
            <a:lstStyle/>
            <a:p>
              <a:pPr marL="55880" marR="2540" algn="ctr">
                <a:spcAft>
                  <a:spcPts val="0"/>
                </a:spcAft>
              </a:pPr>
              <a:r>
                <a:rPr lang="en-US" sz="1400" b="1" dirty="0">
                  <a:solidFill>
                    <a:srgbClr val="FFFFFF"/>
                  </a:solidFill>
                  <a:effectLst/>
                  <a:latin typeface="Greycliff CF" panose="00000500000000000000" pitchFamily="50" charset="0"/>
                  <a:ea typeface="Greycliff CF" panose="00000500000000000000" pitchFamily="50" charset="0"/>
                  <a:cs typeface="Greycliff CF" panose="00000500000000000000" pitchFamily="50" charset="0"/>
                </a:rPr>
                <a:t>Our Mission</a:t>
              </a:r>
              <a:endParaRPr lang="en-IE" sz="1400" dirty="0">
                <a:effectLst/>
                <a:latin typeface="Greycliff CF" panose="00000500000000000000" pitchFamily="50" charset="0"/>
                <a:ea typeface="Greycliff CF" panose="00000500000000000000" pitchFamily="50" charset="0"/>
                <a:cs typeface="Greycliff CF" panose="00000500000000000000" pitchFamily="50" charset="0"/>
              </a:endParaRPr>
            </a:p>
            <a:p>
              <a:pPr marL="109855" marR="108585" indent="53340" algn="ctr">
                <a:lnSpc>
                  <a:spcPct val="98000"/>
                </a:lnSpc>
                <a:spcBef>
                  <a:spcPts val="240"/>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is to protect the public and the integrity of the professions of nursing</a:t>
              </a:r>
              <a:r>
                <a:rPr lang="en-US" sz="1200" spc="-10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spc="-2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midwifery through</a:t>
              </a:r>
              <a:r>
                <a:rPr lang="en-US" sz="1200" spc="-25"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 </a:t>
              </a: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the</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4445" marR="2540" algn="ctr">
                <a:lnSpc>
                  <a:spcPct val="98000"/>
                </a:lnSpc>
                <a:spcBef>
                  <a:spcPts val="1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promotion of high standards of education, training,</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a:p>
              <a:pPr marL="539750" marR="538480" algn="ctr">
                <a:lnSpc>
                  <a:spcPct val="98000"/>
                </a:lnSpc>
                <a:spcBef>
                  <a:spcPts val="5"/>
                </a:spcBef>
                <a:spcAft>
                  <a:spcPts val="0"/>
                </a:spcAft>
              </a:pPr>
              <a:r>
                <a:rPr lang="en-US" sz="1200" dirty="0">
                  <a:solidFill>
                    <a:srgbClr val="FFFFFF"/>
                  </a:solidFill>
                  <a:effectLst/>
                  <a:latin typeface="Calibri" panose="020F0502020204030204" pitchFamily="34" charset="0"/>
                  <a:ea typeface="Greycliff CF" panose="00000500000000000000" pitchFamily="50" charset="0"/>
                  <a:cs typeface="Greycliff CF" panose="00000500000000000000" pitchFamily="50" charset="0"/>
                </a:rPr>
                <a:t>and professional conduct.</a:t>
              </a:r>
              <a:endParaRPr lang="en-IE" sz="1200" dirty="0">
                <a:effectLst/>
                <a:latin typeface="Greycliff CF" panose="00000500000000000000" pitchFamily="50" charset="0"/>
                <a:ea typeface="Greycliff CF" panose="00000500000000000000" pitchFamily="50" charset="0"/>
                <a:cs typeface="Greycliff CF" panose="00000500000000000000" pitchFamily="50" charset="0"/>
              </a:endParaRPr>
            </a:p>
          </p:txBody>
        </p:sp>
      </p:grpSp>
      <p:pic>
        <p:nvPicPr>
          <p:cNvPr id="13" name="Picture 12" descr="Graphical user interface, text, application, chat or text message&#10;&#10;Description automatically generated">
            <a:extLst>
              <a:ext uri="{FF2B5EF4-FFF2-40B4-BE49-F238E27FC236}">
                <a16:creationId xmlns:a16="http://schemas.microsoft.com/office/drawing/2014/main" id="{FADD4E7A-7A9E-4964-84DF-B7CB7989907A}"/>
              </a:ext>
            </a:extLst>
          </p:cNvPr>
          <p:cNvPicPr>
            <a:picLocks noChangeAspect="1"/>
          </p:cNvPicPr>
          <p:nvPr/>
        </p:nvPicPr>
        <p:blipFill rotWithShape="1">
          <a:blip r:embed="rId3">
            <a:extLst>
              <a:ext uri="{28A0092B-C50C-407E-A947-70E740481C1C}">
                <a14:useLocalDpi xmlns:a14="http://schemas.microsoft.com/office/drawing/2010/main" val="0"/>
              </a:ext>
            </a:extLst>
          </a:blip>
          <a:srcRect l="11605" t="11748" r="6675" b="43530"/>
          <a:stretch/>
        </p:blipFill>
        <p:spPr>
          <a:xfrm>
            <a:off x="235758" y="1038161"/>
            <a:ext cx="6513826" cy="5041092"/>
          </a:xfrm>
          <a:prstGeom prst="rect">
            <a:avLst/>
          </a:prstGeom>
        </p:spPr>
      </p:pic>
      <p:sp>
        <p:nvSpPr>
          <p:cNvPr id="7" name="Slide Number Placeholder 6">
            <a:extLst>
              <a:ext uri="{FF2B5EF4-FFF2-40B4-BE49-F238E27FC236}">
                <a16:creationId xmlns:a16="http://schemas.microsoft.com/office/drawing/2014/main" id="{4B5AE06C-BBCD-43EC-98CE-C011F0F6B247}"/>
              </a:ext>
            </a:extLst>
          </p:cNvPr>
          <p:cNvSpPr>
            <a:spLocks noGrp="1"/>
          </p:cNvSpPr>
          <p:nvPr>
            <p:ph type="sldNum" sz="quarter" idx="12"/>
          </p:nvPr>
        </p:nvSpPr>
        <p:spPr/>
        <p:txBody>
          <a:bodyPr/>
          <a:lstStyle/>
          <a:p>
            <a:fld id="{C9F50CA0-BD74-45B8-A784-4830E7F2E906}" type="slidenum">
              <a:rPr lang="en-GB" smtClean="0"/>
              <a:t>4</a:t>
            </a:fld>
            <a:endParaRPr lang="en-GB" dirty="0"/>
          </a:p>
        </p:txBody>
      </p:sp>
    </p:spTree>
    <p:extLst>
      <p:ext uri="{BB962C8B-B14F-4D97-AF65-F5344CB8AC3E}">
        <p14:creationId xmlns:p14="http://schemas.microsoft.com/office/powerpoint/2010/main" val="1294938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26B-3A79-44D0-AB81-DB47EDA2EC32}"/>
              </a:ext>
            </a:extLst>
          </p:cNvPr>
          <p:cNvSpPr>
            <a:spLocks noGrp="1"/>
          </p:cNvSpPr>
          <p:nvPr>
            <p:ph type="title"/>
          </p:nvPr>
        </p:nvSpPr>
        <p:spPr/>
        <p:txBody>
          <a:bodyPr/>
          <a:lstStyle/>
          <a:p>
            <a:r>
              <a:rPr lang="en-GB" b="1" dirty="0"/>
              <a:t>NMBI - divisions of the Register</a:t>
            </a:r>
          </a:p>
        </p:txBody>
      </p:sp>
      <p:graphicFrame>
        <p:nvGraphicFramePr>
          <p:cNvPr id="4" name="Table 3">
            <a:extLst>
              <a:ext uri="{FF2B5EF4-FFF2-40B4-BE49-F238E27FC236}">
                <a16:creationId xmlns:a16="http://schemas.microsoft.com/office/drawing/2014/main" id="{426DDB4C-3A67-4EAE-8E17-92DB2D71C770}"/>
              </a:ext>
            </a:extLst>
          </p:cNvPr>
          <p:cNvGraphicFramePr>
            <a:graphicFrameLocks noGrp="1"/>
          </p:cNvGraphicFramePr>
          <p:nvPr>
            <p:extLst>
              <p:ext uri="{D42A27DB-BD31-4B8C-83A1-F6EECF244321}">
                <p14:modId xmlns:p14="http://schemas.microsoft.com/office/powerpoint/2010/main" val="1653047154"/>
              </p:ext>
            </p:extLst>
          </p:nvPr>
        </p:nvGraphicFramePr>
        <p:xfrm>
          <a:off x="6824173" y="943443"/>
          <a:ext cx="3152660" cy="4753924"/>
        </p:xfrm>
        <a:graphic>
          <a:graphicData uri="http://schemas.openxmlformats.org/drawingml/2006/table">
            <a:tbl>
              <a:tblPr/>
              <a:tblGrid>
                <a:gridCol w="3152660">
                  <a:extLst>
                    <a:ext uri="{9D8B030D-6E8A-4147-A177-3AD203B41FA5}">
                      <a16:colId xmlns:a16="http://schemas.microsoft.com/office/drawing/2014/main" val="1597557021"/>
                    </a:ext>
                  </a:extLst>
                </a:gridCol>
              </a:tblGrid>
              <a:tr h="273457">
                <a:tc>
                  <a:txBody>
                    <a:bodyPr/>
                    <a:lstStyle/>
                    <a:p>
                      <a:pPr fontAlgn="ctr"/>
                      <a:r>
                        <a:rPr lang="en-GB" sz="1600" b="1" dirty="0">
                          <a:solidFill>
                            <a:schemeClr val="tx1"/>
                          </a:solidFill>
                          <a:effectLst/>
                          <a:latin typeface="Verdana" panose="020B0604030504040204" pitchFamily="34" charset="0"/>
                          <a:ea typeface="Verdana" panose="020B0604030504040204" pitchFamily="34" charset="0"/>
                        </a:rPr>
                        <a:t>Division</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solidFill>
                  </a:tcPr>
                </a:tc>
                <a:extLst>
                  <a:ext uri="{0D108BD9-81ED-4DB2-BD59-A6C34878D82A}">
                    <a16:rowId xmlns:a16="http://schemas.microsoft.com/office/drawing/2014/main" val="39621568"/>
                  </a:ext>
                </a:extLst>
              </a:tr>
              <a:tr h="252083">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General Nurses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tx1">
                        <a:lumMod val="25000"/>
                        <a:lumOff val="75000"/>
                      </a:schemeClr>
                    </a:solidFill>
                  </a:tcPr>
                </a:tc>
                <a:extLst>
                  <a:ext uri="{0D108BD9-81ED-4DB2-BD59-A6C34878D82A}">
                    <a16:rowId xmlns:a16="http://schemas.microsoft.com/office/drawing/2014/main" val="2797370387"/>
                  </a:ext>
                </a:extLst>
              </a:tr>
              <a:tr h="261634">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Midwives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tx1">
                        <a:lumMod val="25000"/>
                        <a:lumOff val="75000"/>
                      </a:schemeClr>
                    </a:solidFill>
                  </a:tcPr>
                </a:tc>
                <a:extLst>
                  <a:ext uri="{0D108BD9-81ED-4DB2-BD59-A6C34878D82A}">
                    <a16:rowId xmlns:a16="http://schemas.microsoft.com/office/drawing/2014/main" val="2002302640"/>
                  </a:ext>
                </a:extLst>
              </a:tr>
              <a:tr h="259366">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Children's Nurses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tx1">
                        <a:lumMod val="25000"/>
                        <a:lumOff val="75000"/>
                      </a:schemeClr>
                    </a:solidFill>
                  </a:tcPr>
                </a:tc>
                <a:extLst>
                  <a:ext uri="{0D108BD9-81ED-4DB2-BD59-A6C34878D82A}">
                    <a16:rowId xmlns:a16="http://schemas.microsoft.com/office/drawing/2014/main" val="8123850"/>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Psychiatric Nurses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tx1">
                        <a:lumMod val="25000"/>
                        <a:lumOff val="75000"/>
                      </a:schemeClr>
                    </a:solidFill>
                  </a:tcPr>
                </a:tc>
                <a:extLst>
                  <a:ext uri="{0D108BD9-81ED-4DB2-BD59-A6C34878D82A}">
                    <a16:rowId xmlns:a16="http://schemas.microsoft.com/office/drawing/2014/main" val="3358100285"/>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Intellectual Disability Nurses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tx1">
                        <a:lumMod val="25000"/>
                        <a:lumOff val="75000"/>
                      </a:schemeClr>
                    </a:solidFill>
                  </a:tcPr>
                </a:tc>
                <a:extLst>
                  <a:ext uri="{0D108BD9-81ED-4DB2-BD59-A6C34878D82A}">
                    <a16:rowId xmlns:a16="http://schemas.microsoft.com/office/drawing/2014/main" val="1725496080"/>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Public Health Nurses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51946827"/>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Nurse Tutors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32748281"/>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Midwife Tutors  </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37567803"/>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Nurse Prescribers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50649545"/>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Midwife Prescribers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68255984"/>
                  </a:ext>
                </a:extLst>
              </a:tr>
              <a:tr h="217015">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Advanced Nurse Practitioners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52064627"/>
                  </a:ext>
                </a:extLst>
              </a:tr>
              <a:tr h="172542">
                <a:tc>
                  <a:txBody>
                    <a:bodyPr/>
                    <a:lstStyle/>
                    <a:p>
                      <a:pPr fontAlgn="ctr">
                        <a:lnSpc>
                          <a:spcPct val="150000"/>
                        </a:lnSpc>
                        <a:spcBef>
                          <a:spcPts val="600"/>
                        </a:spcBef>
                        <a:spcAft>
                          <a:spcPts val="600"/>
                        </a:spcAft>
                      </a:pPr>
                      <a:r>
                        <a:rPr lang="en-GB" sz="1400" dirty="0">
                          <a:solidFill>
                            <a:schemeClr val="tx1"/>
                          </a:solidFill>
                          <a:effectLst/>
                          <a:latin typeface="Verdana" panose="020B0604030504040204" pitchFamily="34" charset="0"/>
                          <a:ea typeface="Verdana" panose="020B0604030504040204" pitchFamily="34" charset="0"/>
                        </a:rPr>
                        <a:t>Advanced Midwife Practitioners</a:t>
                      </a:r>
                    </a:p>
                  </a:txBody>
                  <a:tcPr marL="25754" marR="25754" marT="25754" marB="25754" anchor="ctr">
                    <a:lnL w="12700" cap="flat" cmpd="sng" algn="ctr">
                      <a:solidFill>
                        <a:srgbClr val="007156">
                          <a:alpha val="30196"/>
                        </a:srgbClr>
                      </a:solidFill>
                      <a:prstDash val="solid"/>
                      <a:round/>
                      <a:headEnd type="none" w="med" len="med"/>
                      <a:tailEnd type="none" w="med" len="med"/>
                    </a:lnL>
                    <a:lnR w="12700" cap="flat" cmpd="sng" algn="ctr">
                      <a:solidFill>
                        <a:srgbClr val="007156">
                          <a:alpha val="30196"/>
                        </a:srgbClr>
                      </a:solidFill>
                      <a:prstDash val="solid"/>
                      <a:round/>
                      <a:headEnd type="none" w="med" len="med"/>
                      <a:tailEnd type="none" w="med" len="med"/>
                    </a:lnR>
                    <a:lnT w="12700" cap="flat" cmpd="sng" algn="ctr">
                      <a:solidFill>
                        <a:srgbClr val="007156">
                          <a:alpha val="30196"/>
                        </a:srgbClr>
                      </a:solidFill>
                      <a:prstDash val="solid"/>
                      <a:round/>
                      <a:headEnd type="none" w="med" len="med"/>
                      <a:tailEnd type="none" w="med" len="med"/>
                    </a:lnT>
                    <a:lnB w="12700" cap="flat" cmpd="sng" algn="ctr">
                      <a:solidFill>
                        <a:srgbClr val="007156">
                          <a:alpha val="30196"/>
                        </a:srgb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06922776"/>
                  </a:ext>
                </a:extLst>
              </a:tr>
            </a:tbl>
          </a:graphicData>
        </a:graphic>
      </p:graphicFrame>
      <p:sp>
        <p:nvSpPr>
          <p:cNvPr id="5" name="Rectangle 4">
            <a:extLst>
              <a:ext uri="{FF2B5EF4-FFF2-40B4-BE49-F238E27FC236}">
                <a16:creationId xmlns:a16="http://schemas.microsoft.com/office/drawing/2014/main" id="{4BFFC0C0-C119-4A8B-86FA-0E7E402C14C8}"/>
              </a:ext>
            </a:extLst>
          </p:cNvPr>
          <p:cNvSpPr/>
          <p:nvPr/>
        </p:nvSpPr>
        <p:spPr>
          <a:xfrm>
            <a:off x="10229384" y="1641185"/>
            <a:ext cx="1485784" cy="475201"/>
          </a:xfrm>
          <a:prstGeom prst="rect">
            <a:avLst/>
          </a:prstGeom>
          <a:solidFill>
            <a:schemeClr val="tx1">
              <a:lumMod val="25000"/>
              <a:lumOff val="7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Pre-registration </a:t>
            </a:r>
            <a:endParaRPr lang="en-IE" sz="1400" dirty="0">
              <a:solidFill>
                <a:schemeClr val="tx1"/>
              </a:solidFill>
            </a:endParaRPr>
          </a:p>
        </p:txBody>
      </p:sp>
      <p:sp>
        <p:nvSpPr>
          <p:cNvPr id="6" name="Rectangle 5">
            <a:extLst>
              <a:ext uri="{FF2B5EF4-FFF2-40B4-BE49-F238E27FC236}">
                <a16:creationId xmlns:a16="http://schemas.microsoft.com/office/drawing/2014/main" id="{E97405F3-5C73-4477-9217-1B2D2861FF67}"/>
              </a:ext>
            </a:extLst>
          </p:cNvPr>
          <p:cNvSpPr/>
          <p:nvPr/>
        </p:nvSpPr>
        <p:spPr>
          <a:xfrm>
            <a:off x="10231925" y="3513852"/>
            <a:ext cx="1556123" cy="475200"/>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Post-registration</a:t>
            </a:r>
            <a:endParaRPr lang="en-IE" sz="1400" dirty="0">
              <a:solidFill>
                <a:schemeClr val="tx1"/>
              </a:solidFill>
            </a:endParaRPr>
          </a:p>
        </p:txBody>
      </p:sp>
      <p:sp>
        <p:nvSpPr>
          <p:cNvPr id="8" name="TextBox 7">
            <a:extLst>
              <a:ext uri="{FF2B5EF4-FFF2-40B4-BE49-F238E27FC236}">
                <a16:creationId xmlns:a16="http://schemas.microsoft.com/office/drawing/2014/main" id="{EA51E162-3276-4BAA-954B-5A58E52DDB68}"/>
              </a:ext>
            </a:extLst>
          </p:cNvPr>
          <p:cNvSpPr txBox="1"/>
          <p:nvPr/>
        </p:nvSpPr>
        <p:spPr>
          <a:xfrm>
            <a:off x="466945" y="943443"/>
            <a:ext cx="6104677" cy="128278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IE" dirty="0">
                <a:latin typeface="Verdana" panose="020B0604030504040204" pitchFamily="34" charset="0"/>
                <a:ea typeface="Verdana" panose="020B0604030504040204" pitchFamily="34" charset="0"/>
              </a:rPr>
              <a:t>79,027 nurses and midwives on the Register</a:t>
            </a:r>
          </a:p>
          <a:p>
            <a:pPr marL="285750" indent="-285750">
              <a:lnSpc>
                <a:spcPct val="150000"/>
              </a:lnSpc>
              <a:buFont typeface="Arial" panose="020B0604020202020204" pitchFamily="34" charset="0"/>
              <a:buChar char="•"/>
            </a:pPr>
            <a:r>
              <a:rPr lang="en-IE" dirty="0">
                <a:latin typeface="Verdana" panose="020B0604030504040204" pitchFamily="34" charset="0"/>
                <a:ea typeface="Verdana" panose="020B0604030504040204" pitchFamily="34" charset="0"/>
              </a:rPr>
              <a:t>Each nurse can be registered in one or multiple divisions of the Register</a:t>
            </a:r>
          </a:p>
        </p:txBody>
      </p:sp>
      <p:sp>
        <p:nvSpPr>
          <p:cNvPr id="3" name="Slide Number Placeholder 2">
            <a:extLst>
              <a:ext uri="{FF2B5EF4-FFF2-40B4-BE49-F238E27FC236}">
                <a16:creationId xmlns:a16="http://schemas.microsoft.com/office/drawing/2014/main" id="{87C34E6F-56FC-4419-AAEA-87A2D5BD6167}"/>
              </a:ext>
            </a:extLst>
          </p:cNvPr>
          <p:cNvSpPr>
            <a:spLocks noGrp="1"/>
          </p:cNvSpPr>
          <p:nvPr>
            <p:ph type="sldNum" sz="quarter" idx="12"/>
          </p:nvPr>
        </p:nvSpPr>
        <p:spPr/>
        <p:txBody>
          <a:bodyPr/>
          <a:lstStyle/>
          <a:p>
            <a:fld id="{C9F50CA0-BD74-45B8-A784-4830E7F2E906}" type="slidenum">
              <a:rPr lang="en-GB" smtClean="0"/>
              <a:t>5</a:t>
            </a:fld>
            <a:endParaRPr lang="en-GB" dirty="0"/>
          </a:p>
        </p:txBody>
      </p:sp>
      <p:pic>
        <p:nvPicPr>
          <p:cNvPr id="10" name="Picture 9" descr="Chart, pie chart&#10;&#10;Description automatically generated">
            <a:extLst>
              <a:ext uri="{FF2B5EF4-FFF2-40B4-BE49-F238E27FC236}">
                <a16:creationId xmlns:a16="http://schemas.microsoft.com/office/drawing/2014/main" id="{6C3571A4-59C9-4044-AA8F-E3C5C22CF916}"/>
              </a:ext>
            </a:extLst>
          </p:cNvPr>
          <p:cNvPicPr>
            <a:picLocks noChangeAspect="1"/>
          </p:cNvPicPr>
          <p:nvPr/>
        </p:nvPicPr>
        <p:blipFill rotWithShape="1">
          <a:blip r:embed="rId3">
            <a:extLst>
              <a:ext uri="{28A0092B-C50C-407E-A947-70E740481C1C}">
                <a14:useLocalDpi xmlns:a14="http://schemas.microsoft.com/office/drawing/2010/main" val="0"/>
              </a:ext>
            </a:extLst>
          </a:blip>
          <a:srcRect l="2390" t="6447" r="18170" b="8864"/>
          <a:stretch/>
        </p:blipFill>
        <p:spPr>
          <a:xfrm>
            <a:off x="403952" y="2766494"/>
            <a:ext cx="5706284" cy="3421821"/>
          </a:xfrm>
          <a:prstGeom prst="rect">
            <a:avLst/>
          </a:prstGeom>
        </p:spPr>
      </p:pic>
    </p:spTree>
    <p:extLst>
      <p:ext uri="{BB962C8B-B14F-4D97-AF65-F5344CB8AC3E}">
        <p14:creationId xmlns:p14="http://schemas.microsoft.com/office/powerpoint/2010/main" val="4215095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F1687-1D13-4766-BF33-A4FA5EE1EAEC}"/>
              </a:ext>
            </a:extLst>
          </p:cNvPr>
          <p:cNvSpPr>
            <a:spLocks noGrp="1"/>
          </p:cNvSpPr>
          <p:nvPr>
            <p:ph type="title"/>
          </p:nvPr>
        </p:nvSpPr>
        <p:spPr/>
        <p:txBody>
          <a:bodyPr/>
          <a:lstStyle/>
          <a:p>
            <a:r>
              <a:rPr lang="en-US" b="1" dirty="0"/>
              <a:t>NMBI - newly qualified registrations 2016 - 2020</a:t>
            </a:r>
            <a:endParaRPr lang="en-IE" b="1" dirty="0"/>
          </a:p>
        </p:txBody>
      </p:sp>
      <p:sp>
        <p:nvSpPr>
          <p:cNvPr id="3" name="Slide Number Placeholder 2">
            <a:extLst>
              <a:ext uri="{FF2B5EF4-FFF2-40B4-BE49-F238E27FC236}">
                <a16:creationId xmlns:a16="http://schemas.microsoft.com/office/drawing/2014/main" id="{0525A6BB-2500-47B7-8D4D-987CE6DB2B68}"/>
              </a:ext>
            </a:extLst>
          </p:cNvPr>
          <p:cNvSpPr>
            <a:spLocks noGrp="1"/>
          </p:cNvSpPr>
          <p:nvPr>
            <p:ph type="sldNum" sz="quarter" idx="12"/>
          </p:nvPr>
        </p:nvSpPr>
        <p:spPr/>
        <p:txBody>
          <a:bodyPr/>
          <a:lstStyle/>
          <a:p>
            <a:fld id="{C9F50CA0-BD74-45B8-A784-4830E7F2E906}" type="slidenum">
              <a:rPr lang="en-GB" smtClean="0"/>
              <a:t>6</a:t>
            </a:fld>
            <a:endParaRPr lang="en-GB" dirty="0"/>
          </a:p>
        </p:txBody>
      </p:sp>
      <p:pic>
        <p:nvPicPr>
          <p:cNvPr id="5" name="Picture 4" descr="Graphical user interface, text, application&#10;&#10;Description automatically generated">
            <a:extLst>
              <a:ext uri="{FF2B5EF4-FFF2-40B4-BE49-F238E27FC236}">
                <a16:creationId xmlns:a16="http://schemas.microsoft.com/office/drawing/2014/main" id="{CFA40A78-BBC5-465C-8A21-C97AF960E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526" y="970608"/>
            <a:ext cx="5367528" cy="5221224"/>
          </a:xfrm>
          <a:prstGeom prst="rect">
            <a:avLst/>
          </a:prstGeom>
        </p:spPr>
      </p:pic>
      <p:pic>
        <p:nvPicPr>
          <p:cNvPr id="7" name="Picture 6" descr="Chart&#10;&#10;Description automatically generated">
            <a:extLst>
              <a:ext uri="{FF2B5EF4-FFF2-40B4-BE49-F238E27FC236}">
                <a16:creationId xmlns:a16="http://schemas.microsoft.com/office/drawing/2014/main" id="{3B1298B4-0F43-4DAE-8DAE-3BFC697A7F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493" y="1299905"/>
            <a:ext cx="5664708" cy="3172968"/>
          </a:xfrm>
          <a:prstGeom prst="rect">
            <a:avLst/>
          </a:prstGeom>
        </p:spPr>
      </p:pic>
    </p:spTree>
    <p:extLst>
      <p:ext uri="{BB962C8B-B14F-4D97-AF65-F5344CB8AC3E}">
        <p14:creationId xmlns:p14="http://schemas.microsoft.com/office/powerpoint/2010/main" val="2123869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26B-3A79-44D0-AB81-DB47EDA2EC32}"/>
              </a:ext>
            </a:extLst>
          </p:cNvPr>
          <p:cNvSpPr>
            <a:spLocks noGrp="1"/>
          </p:cNvSpPr>
          <p:nvPr>
            <p:ph type="title"/>
          </p:nvPr>
        </p:nvSpPr>
        <p:spPr/>
        <p:txBody>
          <a:bodyPr/>
          <a:lstStyle/>
          <a:p>
            <a:r>
              <a:rPr lang="en-GB" b="1" dirty="0"/>
              <a:t>NMBI and higher education</a:t>
            </a:r>
          </a:p>
        </p:txBody>
      </p:sp>
      <p:pic>
        <p:nvPicPr>
          <p:cNvPr id="7" name="Picture 6" descr="Diagram&#10;&#10;Description automatically generated">
            <a:extLst>
              <a:ext uri="{FF2B5EF4-FFF2-40B4-BE49-F238E27FC236}">
                <a16:creationId xmlns:a16="http://schemas.microsoft.com/office/drawing/2014/main" id="{69F3251D-6C5A-453C-894F-AA246F40B127}"/>
              </a:ext>
            </a:extLst>
          </p:cNvPr>
          <p:cNvPicPr>
            <a:picLocks noChangeAspect="1"/>
          </p:cNvPicPr>
          <p:nvPr/>
        </p:nvPicPr>
        <p:blipFill rotWithShape="1">
          <a:blip r:embed="rId3">
            <a:extLst>
              <a:ext uri="{28A0092B-C50C-407E-A947-70E740481C1C}">
                <a14:useLocalDpi xmlns:a14="http://schemas.microsoft.com/office/drawing/2010/main" val="0"/>
              </a:ext>
            </a:extLst>
          </a:blip>
          <a:srcRect b="25688"/>
          <a:stretch/>
        </p:blipFill>
        <p:spPr>
          <a:xfrm>
            <a:off x="1127160" y="987545"/>
            <a:ext cx="6600174" cy="5132869"/>
          </a:xfrm>
          <a:prstGeom prst="rect">
            <a:avLst/>
          </a:prstGeom>
        </p:spPr>
      </p:pic>
      <p:sp>
        <p:nvSpPr>
          <p:cNvPr id="3" name="Slide Number Placeholder 2">
            <a:extLst>
              <a:ext uri="{FF2B5EF4-FFF2-40B4-BE49-F238E27FC236}">
                <a16:creationId xmlns:a16="http://schemas.microsoft.com/office/drawing/2014/main" id="{B05BEE34-01F5-4F86-9D9C-2061713E4D9F}"/>
              </a:ext>
            </a:extLst>
          </p:cNvPr>
          <p:cNvSpPr>
            <a:spLocks noGrp="1"/>
          </p:cNvSpPr>
          <p:nvPr>
            <p:ph type="sldNum" sz="quarter" idx="12"/>
          </p:nvPr>
        </p:nvSpPr>
        <p:spPr/>
        <p:txBody>
          <a:bodyPr/>
          <a:lstStyle/>
          <a:p>
            <a:fld id="{C9F50CA0-BD74-45B8-A784-4830E7F2E906}" type="slidenum">
              <a:rPr lang="en-GB" smtClean="0"/>
              <a:t>7</a:t>
            </a:fld>
            <a:endParaRPr lang="en-GB" dirty="0"/>
          </a:p>
        </p:txBody>
      </p:sp>
    </p:spTree>
    <p:extLst>
      <p:ext uri="{BB962C8B-B14F-4D97-AF65-F5344CB8AC3E}">
        <p14:creationId xmlns:p14="http://schemas.microsoft.com/office/powerpoint/2010/main" val="296384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042BE-8873-4FC7-B4D6-832A479A874C}"/>
              </a:ext>
            </a:extLst>
          </p:cNvPr>
          <p:cNvSpPr>
            <a:spLocks noGrp="1"/>
          </p:cNvSpPr>
          <p:nvPr>
            <p:ph type="title"/>
          </p:nvPr>
        </p:nvSpPr>
        <p:spPr/>
        <p:txBody>
          <a:bodyPr/>
          <a:lstStyle/>
          <a:p>
            <a:r>
              <a:rPr lang="en-GB" b="1" dirty="0"/>
              <a:t>NMBI and higher education</a:t>
            </a:r>
          </a:p>
        </p:txBody>
      </p:sp>
      <p:pic>
        <p:nvPicPr>
          <p:cNvPr id="5" name="Picture 4" descr="Diagram&#10;&#10;Description automatically generated">
            <a:extLst>
              <a:ext uri="{FF2B5EF4-FFF2-40B4-BE49-F238E27FC236}">
                <a16:creationId xmlns:a16="http://schemas.microsoft.com/office/drawing/2014/main" id="{C4524E51-2B23-4295-8B12-DB68378A3217}"/>
              </a:ext>
            </a:extLst>
          </p:cNvPr>
          <p:cNvPicPr>
            <a:picLocks noChangeAspect="1"/>
          </p:cNvPicPr>
          <p:nvPr/>
        </p:nvPicPr>
        <p:blipFill rotWithShape="1">
          <a:blip r:embed="rId3">
            <a:extLst>
              <a:ext uri="{28A0092B-C50C-407E-A947-70E740481C1C}">
                <a14:useLocalDpi xmlns:a14="http://schemas.microsoft.com/office/drawing/2010/main" val="0"/>
              </a:ext>
            </a:extLst>
          </a:blip>
          <a:srcRect l="8779" r="9039"/>
          <a:stretch/>
        </p:blipFill>
        <p:spPr>
          <a:xfrm>
            <a:off x="5016492" y="1110852"/>
            <a:ext cx="6425333" cy="3686901"/>
          </a:xfrm>
          <a:prstGeom prst="rect">
            <a:avLst/>
          </a:prstGeom>
          <a:ln>
            <a:noFill/>
          </a:ln>
          <a:effectLst>
            <a:softEdge rad="112500"/>
          </a:effectLst>
        </p:spPr>
      </p:pic>
      <p:sp>
        <p:nvSpPr>
          <p:cNvPr id="3" name="Content Placeholder 2">
            <a:extLst>
              <a:ext uri="{FF2B5EF4-FFF2-40B4-BE49-F238E27FC236}">
                <a16:creationId xmlns:a16="http://schemas.microsoft.com/office/drawing/2014/main" id="{252E29D5-5316-4615-A220-11F1F4A258FF}"/>
              </a:ext>
            </a:extLst>
          </p:cNvPr>
          <p:cNvSpPr>
            <a:spLocks noGrp="1"/>
          </p:cNvSpPr>
          <p:nvPr>
            <p:ph idx="1"/>
          </p:nvPr>
        </p:nvSpPr>
        <p:spPr>
          <a:xfrm>
            <a:off x="396607" y="1110852"/>
            <a:ext cx="11391441" cy="3999836"/>
          </a:xfrm>
        </p:spPr>
        <p:txBody>
          <a:bodyPr/>
          <a:lstStyle/>
          <a:p>
            <a:pPr>
              <a:lnSpc>
                <a:spcPct val="113000"/>
              </a:lnSpc>
            </a:pPr>
            <a:r>
              <a:rPr lang="en-GB" dirty="0"/>
              <a:t>13 HEIs and 44 programmes </a:t>
            </a:r>
          </a:p>
          <a:p>
            <a:pPr>
              <a:lnSpc>
                <a:spcPct val="113000"/>
              </a:lnSpc>
            </a:pPr>
            <a:endParaRPr lang="en-GB" dirty="0"/>
          </a:p>
          <a:p>
            <a:pPr>
              <a:lnSpc>
                <a:spcPct val="113000"/>
              </a:lnSpc>
            </a:pPr>
            <a:r>
              <a:rPr lang="en-GB" dirty="0"/>
              <a:t>1,832 places available annually</a:t>
            </a:r>
          </a:p>
          <a:p>
            <a:pPr>
              <a:lnSpc>
                <a:spcPct val="113000"/>
              </a:lnSpc>
            </a:pPr>
            <a:endParaRPr lang="en-GB" dirty="0"/>
          </a:p>
          <a:p>
            <a:pPr>
              <a:lnSpc>
                <a:spcPct val="113000"/>
              </a:lnSpc>
            </a:pPr>
            <a:r>
              <a:rPr lang="en-GB" dirty="0"/>
              <a:t>10,072 applications in 2021</a:t>
            </a:r>
          </a:p>
          <a:p>
            <a:pPr marL="180000" lvl="1" indent="0">
              <a:lnSpc>
                <a:spcPct val="113000"/>
              </a:lnSpc>
              <a:buNone/>
            </a:pPr>
            <a:r>
              <a:rPr lang="en-GB" dirty="0"/>
              <a:t>(</a:t>
            </a:r>
            <a:r>
              <a:rPr lang="en-US" dirty="0"/>
              <a:t>highest number since introduction of                                                                            degree </a:t>
            </a:r>
            <a:r>
              <a:rPr lang="en-US" dirty="0" err="1"/>
              <a:t>programme</a:t>
            </a:r>
            <a:r>
              <a:rPr lang="en-US" dirty="0"/>
              <a:t> in 2002</a:t>
            </a:r>
            <a:r>
              <a:rPr lang="en-GB" dirty="0"/>
              <a:t>)</a:t>
            </a:r>
          </a:p>
          <a:p>
            <a:pPr marL="180000" lvl="1" indent="0">
              <a:lnSpc>
                <a:spcPct val="113000"/>
              </a:lnSpc>
              <a:buNone/>
            </a:pPr>
            <a:endParaRPr lang="en-GB" dirty="0"/>
          </a:p>
          <a:p>
            <a:pPr marL="180000" lvl="1" indent="0">
              <a:lnSpc>
                <a:spcPct val="113000"/>
              </a:lnSpc>
              <a:buNone/>
            </a:pPr>
            <a:endParaRPr lang="en-GB" dirty="0"/>
          </a:p>
          <a:p>
            <a:pPr lvl="1">
              <a:lnSpc>
                <a:spcPct val="113000"/>
              </a:lnSpc>
              <a:spcAft>
                <a:spcPts val="1800"/>
              </a:spcAft>
            </a:pPr>
            <a:r>
              <a:rPr lang="en-US" dirty="0"/>
              <a:t>2281 mature applications to nursing and midwifery - 43% increase                                    and the highest number of applications in five years. </a:t>
            </a:r>
            <a:endParaRPr lang="en-GB" dirty="0"/>
          </a:p>
        </p:txBody>
      </p:sp>
      <p:sp>
        <p:nvSpPr>
          <p:cNvPr id="4" name="Slide Number Placeholder 3">
            <a:extLst>
              <a:ext uri="{FF2B5EF4-FFF2-40B4-BE49-F238E27FC236}">
                <a16:creationId xmlns:a16="http://schemas.microsoft.com/office/drawing/2014/main" id="{F30D772F-4592-46AC-9128-BA5E64F651D5}"/>
              </a:ext>
            </a:extLst>
          </p:cNvPr>
          <p:cNvSpPr>
            <a:spLocks noGrp="1"/>
          </p:cNvSpPr>
          <p:nvPr>
            <p:ph type="sldNum" sz="quarter" idx="12"/>
          </p:nvPr>
        </p:nvSpPr>
        <p:spPr/>
        <p:txBody>
          <a:bodyPr/>
          <a:lstStyle/>
          <a:p>
            <a:fld id="{C9F50CA0-BD74-45B8-A784-4830E7F2E906}" type="slidenum">
              <a:rPr lang="en-GB" smtClean="0"/>
              <a:t>8</a:t>
            </a:fld>
            <a:endParaRPr lang="en-GB" dirty="0"/>
          </a:p>
        </p:txBody>
      </p:sp>
    </p:spTree>
    <p:extLst>
      <p:ext uri="{BB962C8B-B14F-4D97-AF65-F5344CB8AC3E}">
        <p14:creationId xmlns:p14="http://schemas.microsoft.com/office/powerpoint/2010/main" val="2253436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042BE-8873-4FC7-B4D6-832A479A874C}"/>
              </a:ext>
            </a:extLst>
          </p:cNvPr>
          <p:cNvSpPr>
            <a:spLocks noGrp="1"/>
          </p:cNvSpPr>
          <p:nvPr>
            <p:ph type="title"/>
          </p:nvPr>
        </p:nvSpPr>
        <p:spPr/>
        <p:txBody>
          <a:bodyPr/>
          <a:lstStyle/>
          <a:p>
            <a:r>
              <a:rPr lang="en-GB" b="1" dirty="0"/>
              <a:t>NMBI – working to be an inclusive regulator</a:t>
            </a:r>
          </a:p>
        </p:txBody>
      </p:sp>
      <p:sp>
        <p:nvSpPr>
          <p:cNvPr id="3" name="Content Placeholder 2">
            <a:extLst>
              <a:ext uri="{FF2B5EF4-FFF2-40B4-BE49-F238E27FC236}">
                <a16:creationId xmlns:a16="http://schemas.microsoft.com/office/drawing/2014/main" id="{252E29D5-5316-4615-A220-11F1F4A258FF}"/>
              </a:ext>
            </a:extLst>
          </p:cNvPr>
          <p:cNvSpPr>
            <a:spLocks noGrp="1"/>
          </p:cNvSpPr>
          <p:nvPr>
            <p:ph idx="1"/>
          </p:nvPr>
        </p:nvSpPr>
        <p:spPr>
          <a:xfrm>
            <a:off x="214827" y="1172977"/>
            <a:ext cx="11391441" cy="5551028"/>
          </a:xfrm>
        </p:spPr>
        <p:txBody>
          <a:bodyPr numCol="1"/>
          <a:lstStyle/>
          <a:p>
            <a:pPr marL="180000" lvl="1" indent="0">
              <a:lnSpc>
                <a:spcPct val="113000"/>
              </a:lnSpc>
              <a:buNone/>
            </a:pPr>
            <a:r>
              <a:rPr lang="en-US" sz="2000" dirty="0"/>
              <a:t>NMBI is actively working to be more inclusive. </a:t>
            </a:r>
          </a:p>
          <a:p>
            <a:pPr marL="180000" lvl="1" indent="0">
              <a:lnSpc>
                <a:spcPct val="113000"/>
              </a:lnSpc>
              <a:buNone/>
            </a:pPr>
            <a:r>
              <a:rPr lang="en-US" sz="2000" dirty="0"/>
              <a:t>Committed to creating an environment that promotes diversity and inclusion among </a:t>
            </a:r>
            <a:r>
              <a:rPr lang="en-US" sz="2000"/>
              <a:t>our workforce and </a:t>
            </a:r>
            <a:r>
              <a:rPr lang="en-US" sz="2000" dirty="0"/>
              <a:t>eliminates discrimination. </a:t>
            </a:r>
          </a:p>
          <a:p>
            <a:pPr marL="180000" lvl="1" indent="0">
              <a:lnSpc>
                <a:spcPct val="113000"/>
              </a:lnSpc>
              <a:buNone/>
            </a:pPr>
            <a:endParaRPr lang="en-US" sz="2000" dirty="0"/>
          </a:p>
          <a:p>
            <a:pPr lvl="1">
              <a:lnSpc>
                <a:spcPct val="113000"/>
              </a:lnSpc>
            </a:pPr>
            <a:r>
              <a:rPr lang="en-US" sz="2000" dirty="0"/>
              <a:t>We are </a:t>
            </a:r>
            <a:r>
              <a:rPr lang="en-US" sz="2000" dirty="0" err="1"/>
              <a:t>finalising</a:t>
            </a:r>
            <a:r>
              <a:rPr lang="en-US" sz="2000" dirty="0"/>
              <a:t> a Diversity and Inclusion </a:t>
            </a:r>
            <a:r>
              <a:rPr lang="en-US" sz="2000" b="1" dirty="0"/>
              <a:t>policy </a:t>
            </a:r>
            <a:r>
              <a:rPr lang="en-US" sz="2000" dirty="0"/>
              <a:t>to:</a:t>
            </a:r>
          </a:p>
          <a:p>
            <a:pPr lvl="1">
              <a:lnSpc>
                <a:spcPct val="113000"/>
              </a:lnSpc>
              <a:buFont typeface="Wingdings" panose="05000000000000000000" pitchFamily="2" charset="2"/>
              <a:buChar char="Ø"/>
            </a:pPr>
            <a:r>
              <a:rPr lang="en-US" dirty="0"/>
              <a:t>provide fairness, and respect for all in our employment.</a:t>
            </a:r>
          </a:p>
          <a:p>
            <a:pPr lvl="1">
              <a:lnSpc>
                <a:spcPct val="113000"/>
              </a:lnSpc>
              <a:buFont typeface="Wingdings" panose="05000000000000000000" pitchFamily="2" charset="2"/>
              <a:buChar char="Ø"/>
            </a:pPr>
            <a:r>
              <a:rPr lang="en-US" dirty="0"/>
              <a:t>not unlawfully discriminate under the characteristics of gender, civil status, family status, sexual orientation, religious belief, age, disability, race, or membership of the </a:t>
            </a:r>
            <a:r>
              <a:rPr lang="en-US" dirty="0" err="1"/>
              <a:t>Traveller</a:t>
            </a:r>
            <a:r>
              <a:rPr lang="en-US" dirty="0"/>
              <a:t> community.</a:t>
            </a:r>
          </a:p>
          <a:p>
            <a:pPr lvl="1">
              <a:lnSpc>
                <a:spcPct val="113000"/>
              </a:lnSpc>
              <a:buFont typeface="Wingdings" panose="05000000000000000000" pitchFamily="2" charset="2"/>
              <a:buChar char="Ø"/>
            </a:pPr>
            <a:r>
              <a:rPr lang="en-US" dirty="0"/>
              <a:t>oppose and avoid all forms of unlawful discrimination</a:t>
            </a:r>
          </a:p>
          <a:p>
            <a:pPr marL="180000" lvl="1" indent="0">
              <a:lnSpc>
                <a:spcPct val="113000"/>
              </a:lnSpc>
              <a:buNone/>
            </a:pPr>
            <a:endParaRPr lang="en-US" dirty="0"/>
          </a:p>
          <a:p>
            <a:pPr lvl="1">
              <a:lnSpc>
                <a:spcPct val="113000"/>
              </a:lnSpc>
            </a:pPr>
            <a:r>
              <a:rPr lang="en-US" sz="1800" dirty="0"/>
              <a:t>Staff undertook diversity and inclusion </a:t>
            </a:r>
            <a:r>
              <a:rPr lang="en-US" sz="1800" b="1" dirty="0"/>
              <a:t>training</a:t>
            </a:r>
            <a:r>
              <a:rPr lang="en-US" sz="1800" dirty="0"/>
              <a:t> in 2020.</a:t>
            </a:r>
          </a:p>
          <a:p>
            <a:pPr marL="180000" lvl="1" indent="0">
              <a:lnSpc>
                <a:spcPct val="113000"/>
              </a:lnSpc>
              <a:buNone/>
            </a:pPr>
            <a:endParaRPr lang="en-US" dirty="0"/>
          </a:p>
        </p:txBody>
      </p:sp>
      <p:sp>
        <p:nvSpPr>
          <p:cNvPr id="4" name="Slide Number Placeholder 3">
            <a:extLst>
              <a:ext uri="{FF2B5EF4-FFF2-40B4-BE49-F238E27FC236}">
                <a16:creationId xmlns:a16="http://schemas.microsoft.com/office/drawing/2014/main" id="{F30D772F-4592-46AC-9128-BA5E64F651D5}"/>
              </a:ext>
            </a:extLst>
          </p:cNvPr>
          <p:cNvSpPr>
            <a:spLocks noGrp="1"/>
          </p:cNvSpPr>
          <p:nvPr>
            <p:ph type="sldNum" sz="quarter" idx="12"/>
          </p:nvPr>
        </p:nvSpPr>
        <p:spPr/>
        <p:txBody>
          <a:bodyPr/>
          <a:lstStyle/>
          <a:p>
            <a:fld id="{C9F50CA0-BD74-45B8-A784-4830E7F2E906}" type="slidenum">
              <a:rPr lang="en-GB" smtClean="0"/>
              <a:t>9</a:t>
            </a:fld>
            <a:endParaRPr lang="en-GB" dirty="0"/>
          </a:p>
        </p:txBody>
      </p:sp>
      <p:pic>
        <p:nvPicPr>
          <p:cNvPr id="5" name="Picture 4" descr="Chart, sunburst chart&#10;&#10;Description automatically generated">
            <a:extLst>
              <a:ext uri="{FF2B5EF4-FFF2-40B4-BE49-F238E27FC236}">
                <a16:creationId xmlns:a16="http://schemas.microsoft.com/office/drawing/2014/main" id="{3E3D745D-0790-41F1-9A23-A26F22E19A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9088" y="0"/>
            <a:ext cx="3013113" cy="1172977"/>
          </a:xfrm>
          <a:prstGeom prst="rect">
            <a:avLst/>
          </a:prstGeom>
        </p:spPr>
      </p:pic>
    </p:spTree>
    <p:extLst>
      <p:ext uri="{BB962C8B-B14F-4D97-AF65-F5344CB8AC3E}">
        <p14:creationId xmlns:p14="http://schemas.microsoft.com/office/powerpoint/2010/main" val="1136329609"/>
      </p:ext>
    </p:extLst>
  </p:cSld>
  <p:clrMapOvr>
    <a:masterClrMapping/>
  </p:clrMapOvr>
</p:sld>
</file>

<file path=ppt/theme/theme1.xml><?xml version="1.0" encoding="utf-8"?>
<a:theme xmlns:a="http://schemas.openxmlformats.org/drawingml/2006/main" name="NMBI Presentation">
  <a:themeElements>
    <a:clrScheme name="Midwifery 100">
      <a:dk1>
        <a:srgbClr val="224040"/>
      </a:dk1>
      <a:lt1>
        <a:sysClr val="window" lastClr="FFFFFF"/>
      </a:lt1>
      <a:dk2>
        <a:srgbClr val="65797A"/>
      </a:dk2>
      <a:lt2>
        <a:srgbClr val="A6AEB0"/>
      </a:lt2>
      <a:accent1>
        <a:srgbClr val="009CD8"/>
      </a:accent1>
      <a:accent2>
        <a:srgbClr val="2DA44A"/>
      </a:accent2>
      <a:accent3>
        <a:srgbClr val="007156"/>
      </a:accent3>
      <a:accent4>
        <a:srgbClr val="8F628C"/>
      </a:accent4>
      <a:accent5>
        <a:srgbClr val="E54193"/>
      </a:accent5>
      <a:accent6>
        <a:srgbClr val="ED7D3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MBI Presentation" id="{F30CC66D-8749-3E4C-A3BE-7C8DBAB38F38}" vid="{1CCEF8D3-356A-3C45-9B12-9EFA83ADE4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NMBI Presentation</Template>
  <TotalTime>6480</TotalTime>
  <Words>1602</Words>
  <Application>Microsoft Office PowerPoint</Application>
  <PresentationFormat>Widescreen</PresentationFormat>
  <Paragraphs>238</Paragraphs>
  <Slides>31</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Greycliff CF</vt:lpstr>
      <vt:lpstr>Verdana</vt:lpstr>
      <vt:lpstr>Wingdings</vt:lpstr>
      <vt:lpstr>NMBI Presentation</vt:lpstr>
      <vt:lpstr>NMBI presentation  Inclusive Nursing &amp; Midwifery Curriculum as a Pathway to Inclusive Patient Care  </vt:lpstr>
      <vt:lpstr>Overview</vt:lpstr>
      <vt:lpstr>NMBI: who we are and what we do </vt:lpstr>
      <vt:lpstr>NMBI – Our values and our mission</vt:lpstr>
      <vt:lpstr>NMBI - divisions of the Register</vt:lpstr>
      <vt:lpstr>NMBI - newly qualified registrations 2016 - 2020</vt:lpstr>
      <vt:lpstr>NMBI and higher education</vt:lpstr>
      <vt:lpstr>NMBI and higher education</vt:lpstr>
      <vt:lpstr>NMBI – working to be an inclusive regulator</vt:lpstr>
      <vt:lpstr>Creating inclusive care </vt:lpstr>
      <vt:lpstr>Inclusive care - National LGTBI+ Inclusion Strategy 2019 - 2021</vt:lpstr>
      <vt:lpstr>Inclusive care - National LGTBI+ Inclusion Strategy 2019 - 2021</vt:lpstr>
      <vt:lpstr>Inclusive care - LGBTI+ National Youth Strategy 2018-2020</vt:lpstr>
      <vt:lpstr>Creating inclusive education - current guidance: ‘The Code’ </vt:lpstr>
      <vt:lpstr>‘The Code’ - Code of Professional Conduct and Ethics for Registered Nurses and Registered Midwives </vt:lpstr>
      <vt:lpstr>‘The Code’</vt:lpstr>
      <vt:lpstr>‘The Code’: Principle 1 – Respect for the dignity of the person.  </vt:lpstr>
      <vt:lpstr>‘The Code’: Principle 1 – Respect for the dignity of the person.  </vt:lpstr>
      <vt:lpstr>‘The Code’: Principle 2 – Professional responsibility and accountability </vt:lpstr>
      <vt:lpstr>Creating inclusive education - current guidance: standards and requirements </vt:lpstr>
      <vt:lpstr>Registration programmes standards and requirement</vt:lpstr>
      <vt:lpstr>Nurse registration programmes standards and requirement</vt:lpstr>
      <vt:lpstr>Nurse registration programmes standards and requirement</vt:lpstr>
      <vt:lpstr>Nurse registration programmes standards and requirement</vt:lpstr>
      <vt:lpstr>Nurse registration programmes standards and requirement</vt:lpstr>
      <vt:lpstr>Midwife Registration Programme Standards and Requirements</vt:lpstr>
      <vt:lpstr>Opportunities and next steps  </vt:lpstr>
      <vt:lpstr>Opportunities and next steps – NMBI’s role</vt:lpstr>
      <vt:lpstr>Opportunities and next steps – inclusive consultation</vt:lpstr>
      <vt:lpstr>Opportunities and next steps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Aoibhin de Burca</dc:creator>
  <cp:lastModifiedBy>Kathyann Barrett</cp:lastModifiedBy>
  <cp:revision>293</cp:revision>
  <cp:lastPrinted>2021-06-24T15:26:50Z</cp:lastPrinted>
  <dcterms:created xsi:type="dcterms:W3CDTF">2019-03-01T13:13:09Z</dcterms:created>
  <dcterms:modified xsi:type="dcterms:W3CDTF">2021-06-24T16:00:59Z</dcterms:modified>
</cp:coreProperties>
</file>